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0" r:id="rId5"/>
    <p:sldId id="259" r:id="rId6"/>
    <p:sldId id="261" r:id="rId7"/>
    <p:sldId id="281" r:id="rId8"/>
    <p:sldId id="260" r:id="rId9"/>
    <p:sldId id="262" r:id="rId10"/>
    <p:sldId id="282" r:id="rId11"/>
    <p:sldId id="263" r:id="rId12"/>
    <p:sldId id="264" r:id="rId13"/>
    <p:sldId id="283" r:id="rId14"/>
    <p:sldId id="265" r:id="rId15"/>
    <p:sldId id="266" r:id="rId16"/>
    <p:sldId id="284" r:id="rId17"/>
    <p:sldId id="267" r:id="rId18"/>
    <p:sldId id="268" r:id="rId19"/>
    <p:sldId id="285" r:id="rId20"/>
    <p:sldId id="269" r:id="rId21"/>
    <p:sldId id="270" r:id="rId22"/>
    <p:sldId id="286" r:id="rId23"/>
    <p:sldId id="271" r:id="rId24"/>
    <p:sldId id="272" r:id="rId25"/>
    <p:sldId id="287" r:id="rId26"/>
    <p:sldId id="273" r:id="rId27"/>
    <p:sldId id="274" r:id="rId28"/>
    <p:sldId id="288" r:id="rId29"/>
    <p:sldId id="275" r:id="rId30"/>
    <p:sldId id="276" r:id="rId31"/>
    <p:sldId id="289" r:id="rId32"/>
    <p:sldId id="277" r:id="rId33"/>
    <p:sldId id="290" r:id="rId34"/>
    <p:sldId id="278" r:id="rId35"/>
    <p:sldId id="279" r:id="rId36"/>
    <p:sldId id="291" r:id="rId3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9F6693-4259-4CD5-94BA-20E63658EE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EC282C6-66C5-4A5E-BBE7-F6AE9EB7BF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DC2AF05-6449-4208-BC00-5DF616C2D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B3CA-2A46-423C-9184-38772B99DB78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B49EAF-68DC-4FA3-9AF5-914889776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B5A5CEF-ACD5-4F82-BA33-CF99D2CA2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5C71-FEB4-494E-A995-F3E3B4196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485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6A542D-3C20-40C5-B25B-F21D636D2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C0AD0C4-D192-4ACA-8AFC-3197858A9E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EB26173-B40E-41B3-88B1-D08580121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B3CA-2A46-423C-9184-38772B99DB78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7565AE8-55B2-4E9E-98CC-992D03F49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C1E275-AEC1-4D99-BCCC-25356F50E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5C71-FEB4-494E-A995-F3E3B4196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448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28B1DF4-CE27-4B35-93AD-C10863F97F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014620E-094E-40A4-933C-AE13D9B62E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E47EB4B-34B0-4255-B7BD-6B882ED22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B3CA-2A46-423C-9184-38772B99DB78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8EFDB6B-F52D-47FD-B49A-4E02902F9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C76603-DF8F-4F28-814A-0603DEF63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5C71-FEB4-494E-A995-F3E3B4196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102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306911-1F56-404F-B833-1B750B5A5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1EA8D6F-837D-4FA2-BE5E-A0D9BA5160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C5A666B-48B4-4E76-86F4-B8F4C3E885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B3CA-2A46-423C-9184-38772B99DB78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84AFD08-668C-4571-A062-AFC01876B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DB67C39-D4A5-496D-A4A2-B5D4CEA54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5C71-FEB4-494E-A995-F3E3B4196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830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271197-DDEF-49F2-83EB-19C2911EB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0E36AFB-E4BA-4D14-B701-73B8757B37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FD01437-912E-42A4-9183-7D77280EF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B3CA-2A46-423C-9184-38772B99DB78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2FE1320-645F-40BF-9852-CAFE08D1D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0DC9BA-3DD7-4DC4-AA8E-A48E8CF5D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5C71-FEB4-494E-A995-F3E3B4196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527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14FC03-6F8C-4366-AFB1-6113A44DB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5FBB2B-EA56-4DEF-96C5-5BE2ED10E4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6323CAF-8C9F-4339-B7B5-A44EEC7B42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EF4A07F-1C8D-40F7-BC90-DDC03F977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B3CA-2A46-423C-9184-38772B99DB78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1EB151C-6791-4E17-8F7C-D3F586279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FB8353-AEFC-41D2-81A9-E460940F5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5C71-FEB4-494E-A995-F3E3B4196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251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F787F3-DF25-4885-97E7-2B9AE521D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C98E969-60AF-4565-9445-2DB399CDC4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23BEDDB-C072-4070-83C1-D6F3478FBC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79375C1-F6D2-43FD-8755-97B1733A46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CA470E8-9E62-4086-A9F3-5ACD8EC9F6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E0C1082-80B0-44A8-8D03-8DBA34BD2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B3CA-2A46-423C-9184-38772B99DB78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3DE5D64-E583-4B5D-B51A-091B885A2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9823897-8FA6-49C4-94D5-4D0274062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5C71-FEB4-494E-A995-F3E3B4196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364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0E68D3-3D05-4730-A7B2-9F9CE0048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A1D1133-2853-4EBE-8C4F-705F94C9F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B3CA-2A46-423C-9184-38772B99DB78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34E1090-BCEC-4F71-9B4C-27D278651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CB4B018-C44D-4918-B531-6D86E115F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5C71-FEB4-494E-A995-F3E3B4196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260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61B7F8F-5FD8-4347-8A30-CD8C13B7B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B3CA-2A46-423C-9184-38772B99DB78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737EA9F-E51C-427E-8445-3551C5189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6610D93-010F-4FDB-B5E1-25A00B532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5C71-FEB4-494E-A995-F3E3B4196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67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A4901E-CE23-4179-B56F-DC0CD39AC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79FB38-C1BF-4273-BF24-DF9FB0CC39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F323280-BD65-4C90-B44C-90B15B039C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86A2866-27B6-4250-AA48-3F9D2CE0F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B3CA-2A46-423C-9184-38772B99DB78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466688C-E62B-4E71-9A88-9BF1C8543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D219461-5B60-4676-BF7C-50445FD78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5C71-FEB4-494E-A995-F3E3B4196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717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7E4A8B-E700-4DD2-8AC8-D60AAD651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12A5A00-372A-4D89-8E17-519801D734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BE31399-D19C-4CFB-BAF8-248B773236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AE92C01-648B-4D83-B34F-33078375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B3CA-2A46-423C-9184-38772B99DB78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47E6317-E2FA-493C-A045-285C5C9EA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B25649C-4C4B-4148-AF34-33C5D486F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85C71-FEB4-494E-A995-F3E3B4196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321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47AAE5-0517-4E4A-BBED-C99B4554C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3ED1F58-1A39-4F04-908F-DB94D455B5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DEA51D1-66AA-41E6-91C8-6D20FEB543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3B3CA-2A46-423C-9184-38772B99DB78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086D3CD-D78C-49A7-91B9-70D7E425B4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35DAEA2-0030-4269-B2AC-BFA804E91C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85C71-FEB4-494E-A995-F3E3B4196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440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5CDCC2-EA94-4C21-9EEB-8CF99409A4D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Геометрия. Задание 18.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254BDFD-35A8-441D-8C58-66BB4FB740F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7163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92992D-3679-4857-901B-33AAABCED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256" y="0"/>
            <a:ext cx="3733800" cy="1325563"/>
          </a:xfrm>
        </p:spPr>
        <p:txBody>
          <a:bodyPr/>
          <a:lstStyle/>
          <a:p>
            <a:r>
              <a:rPr lang="ru-RU" dirty="0"/>
              <a:t>Проверь себя: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3935B4-D390-414D-AF80-3A4270213CEA}"/>
              </a:ext>
            </a:extLst>
          </p:cNvPr>
          <p:cNvSpPr txBox="1"/>
          <p:nvPr/>
        </p:nvSpPr>
        <p:spPr>
          <a:xfrm>
            <a:off x="6599582" y="5318508"/>
            <a:ext cx="2663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/>
              <a:t>Ответ: 7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60D422-E238-4FD5-90F6-D471B187607C}"/>
              </a:ext>
            </a:extLst>
          </p:cNvPr>
          <p:cNvSpPr txBox="1"/>
          <p:nvPr/>
        </p:nvSpPr>
        <p:spPr>
          <a:xfrm>
            <a:off x="536713" y="1222512"/>
            <a:ext cx="111185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На клетчатой бумаге с размером клетки 1 см × 1 см отмечены точки А, В и С. Найдите расстояние от точки А до прямой ВС. Ответ выразите в сантиметрах.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569BE4B-A046-4525-9145-0A76C91A88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712" y="2386012"/>
            <a:ext cx="3682358" cy="2932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830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B2C988A-2CD7-4F97-B115-2B123016C5AF}"/>
              </a:ext>
            </a:extLst>
          </p:cNvPr>
          <p:cNvSpPr txBox="1"/>
          <p:nvPr/>
        </p:nvSpPr>
        <p:spPr>
          <a:xfrm>
            <a:off x="543339" y="321510"/>
            <a:ext cx="109993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На клетчатой бумаге с размером клетки 1 см × 1 см изображена фигура. Найдите её площадь. Ответ дайте в квадратных сантиметрах.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17AE458-9B93-4E78-9B48-790ADAD282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244" y="1236278"/>
            <a:ext cx="2619791" cy="3653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3171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B2C988A-2CD7-4F97-B115-2B123016C5AF}"/>
              </a:ext>
            </a:extLst>
          </p:cNvPr>
          <p:cNvSpPr txBox="1"/>
          <p:nvPr/>
        </p:nvSpPr>
        <p:spPr>
          <a:xfrm>
            <a:off x="543339" y="321510"/>
            <a:ext cx="109993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На клетчатой бумаге с размером клетки 1 см × 1 см изображена фигура. Найдите её площадь. Ответ дайте в квадратных сантиметрах.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17AE458-9B93-4E78-9B48-790ADAD282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244" y="1236278"/>
            <a:ext cx="2619791" cy="3653153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7D31146-DD2A-44C0-A302-6EAE1F81156B}"/>
              </a:ext>
            </a:extLst>
          </p:cNvPr>
          <p:cNvSpPr/>
          <p:nvPr/>
        </p:nvSpPr>
        <p:spPr>
          <a:xfrm>
            <a:off x="4558748" y="321510"/>
            <a:ext cx="1126435" cy="3676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10EFAC86-9A8E-429E-9772-D65FEFD0D106}"/>
              </a:ext>
            </a:extLst>
          </p:cNvPr>
          <p:cNvSpPr/>
          <p:nvPr/>
        </p:nvSpPr>
        <p:spPr>
          <a:xfrm>
            <a:off x="1245704" y="1815548"/>
            <a:ext cx="79513" cy="5300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BE0C4A2B-09DA-4747-BEDA-C5D6DAAA5C18}"/>
              </a:ext>
            </a:extLst>
          </p:cNvPr>
          <p:cNvSpPr/>
          <p:nvPr/>
        </p:nvSpPr>
        <p:spPr>
          <a:xfrm>
            <a:off x="1649895" y="1815548"/>
            <a:ext cx="79513" cy="5300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3D065A7A-302D-47C2-B652-F838A691A3F8}"/>
              </a:ext>
            </a:extLst>
          </p:cNvPr>
          <p:cNvSpPr/>
          <p:nvPr/>
        </p:nvSpPr>
        <p:spPr>
          <a:xfrm>
            <a:off x="2050774" y="1815548"/>
            <a:ext cx="79513" cy="5300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66513DA1-3171-4D85-BFB0-CB7622E85DF3}"/>
              </a:ext>
            </a:extLst>
          </p:cNvPr>
          <p:cNvSpPr/>
          <p:nvPr/>
        </p:nvSpPr>
        <p:spPr>
          <a:xfrm>
            <a:off x="1245704" y="2246244"/>
            <a:ext cx="79513" cy="5300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9CAB8E77-763D-48CA-8293-37AF183C65B7}"/>
              </a:ext>
            </a:extLst>
          </p:cNvPr>
          <p:cNvSpPr/>
          <p:nvPr/>
        </p:nvSpPr>
        <p:spPr>
          <a:xfrm>
            <a:off x="1630016" y="2246244"/>
            <a:ext cx="79513" cy="5300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D321F6DF-4328-49F5-8CC5-940A1D93C404}"/>
              </a:ext>
            </a:extLst>
          </p:cNvPr>
          <p:cNvSpPr/>
          <p:nvPr/>
        </p:nvSpPr>
        <p:spPr>
          <a:xfrm>
            <a:off x="1245704" y="2676940"/>
            <a:ext cx="79513" cy="5300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CF7D2D98-5193-496D-A381-CB85C776C811}"/>
              </a:ext>
            </a:extLst>
          </p:cNvPr>
          <p:cNvSpPr/>
          <p:nvPr/>
        </p:nvSpPr>
        <p:spPr>
          <a:xfrm>
            <a:off x="1630016" y="2676939"/>
            <a:ext cx="79513" cy="5300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05904C6E-D123-45FE-A2F1-568C12C45F03}"/>
              </a:ext>
            </a:extLst>
          </p:cNvPr>
          <p:cNvSpPr/>
          <p:nvPr/>
        </p:nvSpPr>
        <p:spPr>
          <a:xfrm>
            <a:off x="1245704" y="3081131"/>
            <a:ext cx="79513" cy="5300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5DFA32A4-EBD6-4706-AEB6-A3EE5C0A7605}"/>
              </a:ext>
            </a:extLst>
          </p:cNvPr>
          <p:cNvSpPr/>
          <p:nvPr/>
        </p:nvSpPr>
        <p:spPr>
          <a:xfrm>
            <a:off x="1669772" y="3081131"/>
            <a:ext cx="79513" cy="5300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C589BAA4-02D8-467F-B17A-A843F4723186}"/>
              </a:ext>
            </a:extLst>
          </p:cNvPr>
          <p:cNvSpPr/>
          <p:nvPr/>
        </p:nvSpPr>
        <p:spPr>
          <a:xfrm>
            <a:off x="2011017" y="3062854"/>
            <a:ext cx="79513" cy="5300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31661C80-8448-4725-8BE2-F105497084E8}"/>
              </a:ext>
            </a:extLst>
          </p:cNvPr>
          <p:cNvSpPr/>
          <p:nvPr/>
        </p:nvSpPr>
        <p:spPr>
          <a:xfrm>
            <a:off x="2435085" y="3054626"/>
            <a:ext cx="79513" cy="5300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118BF7B0-A44C-4CBB-B337-7D3C1777ABB9}"/>
              </a:ext>
            </a:extLst>
          </p:cNvPr>
          <p:cNvSpPr/>
          <p:nvPr/>
        </p:nvSpPr>
        <p:spPr>
          <a:xfrm>
            <a:off x="1669771" y="3458818"/>
            <a:ext cx="79513" cy="5300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F04F7A65-6330-445C-9917-B4E85243009E}"/>
              </a:ext>
            </a:extLst>
          </p:cNvPr>
          <p:cNvSpPr/>
          <p:nvPr/>
        </p:nvSpPr>
        <p:spPr>
          <a:xfrm>
            <a:off x="1669771" y="3889513"/>
            <a:ext cx="79513" cy="5300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id="{F7AE268D-C29E-46F1-A89C-50E8A56E82C0}"/>
              </a:ext>
            </a:extLst>
          </p:cNvPr>
          <p:cNvSpPr/>
          <p:nvPr/>
        </p:nvSpPr>
        <p:spPr>
          <a:xfrm>
            <a:off x="1669770" y="4320209"/>
            <a:ext cx="79513" cy="5300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FF72BD4-7EE9-45F9-A9EE-F1E713B0FD82}"/>
              </a:ext>
            </a:extLst>
          </p:cNvPr>
          <p:cNvSpPr txBox="1"/>
          <p:nvPr/>
        </p:nvSpPr>
        <p:spPr>
          <a:xfrm>
            <a:off x="2090530" y="3889513"/>
            <a:ext cx="1126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14 клеток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A6E6028-D6D5-4C04-AD21-1AC475552FFF}"/>
              </a:ext>
            </a:extLst>
          </p:cNvPr>
          <p:cNvSpPr txBox="1"/>
          <p:nvPr/>
        </p:nvSpPr>
        <p:spPr>
          <a:xfrm>
            <a:off x="5287617" y="1547111"/>
            <a:ext cx="392883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Обратите внимание на размер клетки</a:t>
            </a:r>
          </a:p>
          <a:p>
            <a:r>
              <a:rPr lang="ru-RU" dirty="0"/>
              <a:t>Площадь клетки 1х1 =1 </a:t>
            </a:r>
            <a:r>
              <a:rPr lang="ru-RU" dirty="0" err="1"/>
              <a:t>см.кв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14 </a:t>
            </a:r>
            <a:r>
              <a:rPr lang="ru-RU" dirty="0" err="1"/>
              <a:t>кл</a:t>
            </a:r>
            <a:r>
              <a:rPr lang="ru-RU" dirty="0"/>
              <a:t> х 1 см. кв = 14 см. кв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ABD485E-116D-4B7A-8372-EF9B9F9734E0}"/>
              </a:ext>
            </a:extLst>
          </p:cNvPr>
          <p:cNvSpPr txBox="1"/>
          <p:nvPr/>
        </p:nvSpPr>
        <p:spPr>
          <a:xfrm>
            <a:off x="4558748" y="3889513"/>
            <a:ext cx="1091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Ответ: 14</a:t>
            </a:r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id="{93D74CF0-AA78-4F11-87C7-8A3D03473642}"/>
              </a:ext>
            </a:extLst>
          </p:cNvPr>
          <p:cNvSpPr/>
          <p:nvPr/>
        </p:nvSpPr>
        <p:spPr>
          <a:xfrm>
            <a:off x="4558748" y="3889513"/>
            <a:ext cx="1126435" cy="3693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2450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92992D-3679-4857-901B-33AAABCED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256" y="0"/>
            <a:ext cx="3733800" cy="1325563"/>
          </a:xfrm>
        </p:spPr>
        <p:txBody>
          <a:bodyPr/>
          <a:lstStyle/>
          <a:p>
            <a:r>
              <a:rPr lang="ru-RU" dirty="0"/>
              <a:t>Проверь себя: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3935B4-D390-414D-AF80-3A4270213CEA}"/>
              </a:ext>
            </a:extLst>
          </p:cNvPr>
          <p:cNvSpPr txBox="1"/>
          <p:nvPr/>
        </p:nvSpPr>
        <p:spPr>
          <a:xfrm>
            <a:off x="6599582" y="5318508"/>
            <a:ext cx="2663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/>
              <a:t>Ответ: 18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0BB060-C5DA-4D3B-B0B0-C70B3A7B83CE}"/>
              </a:ext>
            </a:extLst>
          </p:cNvPr>
          <p:cNvSpPr txBox="1"/>
          <p:nvPr/>
        </p:nvSpPr>
        <p:spPr>
          <a:xfrm>
            <a:off x="477078" y="1209456"/>
            <a:ext cx="109993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На клетчатой бумаге с размером клетки 1 см × 1 см изображена фигура. Найдите её площадь. Ответ дайте в квадратных сантиметрах.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D24DAE3-0999-45D8-A74E-F63D511581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566" y="2165572"/>
            <a:ext cx="2663687" cy="315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101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5B0DDE7-9072-487C-9943-15CB4ED76002}"/>
              </a:ext>
            </a:extLst>
          </p:cNvPr>
          <p:cNvSpPr txBox="1"/>
          <p:nvPr/>
        </p:nvSpPr>
        <p:spPr>
          <a:xfrm>
            <a:off x="516835" y="374519"/>
            <a:ext cx="112908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effectLst/>
                <a:latin typeface="Arial" panose="020B0604020202020204" pitchFamily="34" charset="0"/>
              </a:rPr>
              <a:t>На клетчатой бумаге с размером клетки 1 см × 1 см изображена фигура. Найдите её площадь. Ответ дайте в квадратных сантиметрах.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A94C9D2-0DD3-422D-973C-7B2AD18253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835" y="1662400"/>
            <a:ext cx="3525078" cy="310417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BAC553-80BF-4518-8431-5A6AEE933317}"/>
              </a:ext>
            </a:extLst>
          </p:cNvPr>
          <p:cNvSpPr txBox="1"/>
          <p:nvPr/>
        </p:nvSpPr>
        <p:spPr>
          <a:xfrm>
            <a:off x="5910469" y="1156959"/>
            <a:ext cx="3533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Смотри справочные материалы!!!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1511EB7-AF50-45C0-BDA4-D7673F0216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4567" y="1861183"/>
            <a:ext cx="4671043" cy="2141745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48354BE-4C8D-41C6-8BF5-64812A7C36F3}"/>
              </a:ext>
            </a:extLst>
          </p:cNvPr>
          <p:cNvSpPr/>
          <p:nvPr/>
        </p:nvSpPr>
        <p:spPr>
          <a:xfrm>
            <a:off x="8150089" y="2266122"/>
            <a:ext cx="1294104" cy="8083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8758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5B0DDE7-9072-487C-9943-15CB4ED76002}"/>
              </a:ext>
            </a:extLst>
          </p:cNvPr>
          <p:cNvSpPr txBox="1"/>
          <p:nvPr/>
        </p:nvSpPr>
        <p:spPr>
          <a:xfrm>
            <a:off x="516835" y="374519"/>
            <a:ext cx="112908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effectLst/>
                <a:latin typeface="Arial" panose="020B0604020202020204" pitchFamily="34" charset="0"/>
              </a:rPr>
              <a:t>На клетчатой бумаге с размером клетки 1 см × 1 см изображена фигура. Найдите её площадь. Ответ дайте в квадратных сантиметрах.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A94C9D2-0DD3-422D-973C-7B2AD18253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835" y="1662400"/>
            <a:ext cx="3525078" cy="310417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BAC553-80BF-4518-8431-5A6AEE933317}"/>
              </a:ext>
            </a:extLst>
          </p:cNvPr>
          <p:cNvSpPr txBox="1"/>
          <p:nvPr/>
        </p:nvSpPr>
        <p:spPr>
          <a:xfrm>
            <a:off x="5910469" y="1156959"/>
            <a:ext cx="3533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Смотри справочные материалы!!!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1511EB7-AF50-45C0-BDA4-D7673F0216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4567" y="1861183"/>
            <a:ext cx="4671043" cy="2141745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48354BE-4C8D-41C6-8BF5-64812A7C36F3}"/>
              </a:ext>
            </a:extLst>
          </p:cNvPr>
          <p:cNvSpPr/>
          <p:nvPr/>
        </p:nvSpPr>
        <p:spPr>
          <a:xfrm>
            <a:off x="8150089" y="2266122"/>
            <a:ext cx="1294104" cy="8083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2B90DBB0-1A63-498B-B5BC-7477A68EF201}"/>
              </a:ext>
            </a:extLst>
          </p:cNvPr>
          <p:cNvCxnSpPr/>
          <p:nvPr/>
        </p:nvCxnSpPr>
        <p:spPr>
          <a:xfrm>
            <a:off x="2756452" y="2054087"/>
            <a:ext cx="0" cy="24384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768038D-8F96-4A5A-AF0E-C914B546CD7F}"/>
              </a:ext>
            </a:extLst>
          </p:cNvPr>
          <p:cNvSpPr txBox="1"/>
          <p:nvPr/>
        </p:nvSpPr>
        <p:spPr>
          <a:xfrm>
            <a:off x="2160104" y="3273287"/>
            <a:ext cx="702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5 </a:t>
            </a:r>
            <a:r>
              <a:rPr lang="ru-RU" dirty="0" err="1"/>
              <a:t>кл</a:t>
            </a:r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274193-83EF-4920-AD0B-A6A962C67C98}"/>
              </a:ext>
            </a:extLst>
          </p:cNvPr>
          <p:cNvSpPr txBox="1"/>
          <p:nvPr/>
        </p:nvSpPr>
        <p:spPr>
          <a:xfrm>
            <a:off x="2054087" y="4625009"/>
            <a:ext cx="702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6 </a:t>
            </a:r>
            <a:r>
              <a:rPr lang="ru-RU" dirty="0" err="1"/>
              <a:t>кл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37E7BFC-BEFF-45EF-A865-B745E6C0E0FF}"/>
                  </a:ext>
                </a:extLst>
              </p:cNvPr>
              <p:cNvSpPr txBox="1"/>
              <p:nvPr/>
            </p:nvSpPr>
            <p:spPr>
              <a:xfrm>
                <a:off x="5332137" y="4717342"/>
                <a:ext cx="3317896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∙6∙5=3∙5=15 (</m:t>
                      </m:r>
                      <m:r>
                        <a:rPr lang="ru-R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см.кв)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37E7BFC-BEFF-45EF-A865-B745E6C0E0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2137" y="4717342"/>
                <a:ext cx="3317896" cy="51860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77D66C9F-3F0E-46C7-8F5B-45470E760970}"/>
              </a:ext>
            </a:extLst>
          </p:cNvPr>
          <p:cNvSpPr txBox="1"/>
          <p:nvPr/>
        </p:nvSpPr>
        <p:spPr>
          <a:xfrm>
            <a:off x="4704522" y="5976730"/>
            <a:ext cx="4712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Ответ: 15                </a:t>
            </a:r>
            <a:r>
              <a:rPr lang="ru-RU" dirty="0">
                <a:solidFill>
                  <a:srgbClr val="FF0000"/>
                </a:solidFill>
              </a:rPr>
              <a:t>!!! Без единиц измерения!!!</a:t>
            </a:r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D5B2D917-D6BE-4AE4-B0E5-5AADB32A5E3B}"/>
              </a:ext>
            </a:extLst>
          </p:cNvPr>
          <p:cNvSpPr/>
          <p:nvPr/>
        </p:nvSpPr>
        <p:spPr>
          <a:xfrm>
            <a:off x="4585252" y="5910469"/>
            <a:ext cx="1325217" cy="4753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2883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92992D-3679-4857-901B-33AAABCED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256" y="0"/>
            <a:ext cx="3733800" cy="1325563"/>
          </a:xfrm>
        </p:spPr>
        <p:txBody>
          <a:bodyPr/>
          <a:lstStyle/>
          <a:p>
            <a:r>
              <a:rPr lang="ru-RU" dirty="0"/>
              <a:t>Проверь себя: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3935B4-D390-414D-AF80-3A4270213CEA}"/>
              </a:ext>
            </a:extLst>
          </p:cNvPr>
          <p:cNvSpPr txBox="1"/>
          <p:nvPr/>
        </p:nvSpPr>
        <p:spPr>
          <a:xfrm>
            <a:off x="6599582" y="5318508"/>
            <a:ext cx="2663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/>
              <a:t>Ответ: 20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B39D6C-5F48-4D7A-AEBC-F83EC37331F7}"/>
              </a:ext>
            </a:extLst>
          </p:cNvPr>
          <p:cNvSpPr txBox="1"/>
          <p:nvPr/>
        </p:nvSpPr>
        <p:spPr>
          <a:xfrm>
            <a:off x="356256" y="1216326"/>
            <a:ext cx="112908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effectLst/>
                <a:latin typeface="Arial" panose="020B0604020202020204" pitchFamily="34" charset="0"/>
              </a:rPr>
              <a:t>На клетчатой бумаге с размером клетки 1 см × 1 см изображена фигура. Найдите её площадь. Ответ дайте в квадратных сантиметрах.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3287929-E782-4F5D-A384-2AF3B862E1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283" y="2480107"/>
            <a:ext cx="3808381" cy="2515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608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FA7587A-395A-43DA-A230-21BB038B0C30}"/>
              </a:ext>
            </a:extLst>
          </p:cNvPr>
          <p:cNvSpPr txBox="1"/>
          <p:nvPr/>
        </p:nvSpPr>
        <p:spPr>
          <a:xfrm>
            <a:off x="662608" y="308258"/>
            <a:ext cx="110655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На клетчатой бумаге с размером клетки 1 см × 1 см изображена фигура. Найдите её площадь. Ответ дайте в квадратных сантиметрах.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CA8BBC6-EDB1-4EA8-9668-930A273AC9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608" y="1542636"/>
            <a:ext cx="4381405" cy="228724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1677F6-ABE6-4E8A-B0EC-4731580CFCB7}"/>
              </a:ext>
            </a:extLst>
          </p:cNvPr>
          <p:cNvSpPr txBox="1"/>
          <p:nvPr/>
        </p:nvSpPr>
        <p:spPr>
          <a:xfrm>
            <a:off x="6003235" y="1219470"/>
            <a:ext cx="42142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На рисунке изображен параллелограмм.</a:t>
            </a:r>
          </a:p>
          <a:p>
            <a:r>
              <a:rPr lang="ru-RU" dirty="0"/>
              <a:t>Смотри справочные материалы!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34141A4-E9BD-463F-8E25-74F300F3AE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4623" y="2130682"/>
            <a:ext cx="4866142" cy="2842763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B38C8E1-FBB1-4FBC-A9A9-BE9F3D26FC22}"/>
              </a:ext>
            </a:extLst>
          </p:cNvPr>
          <p:cNvSpPr/>
          <p:nvPr/>
        </p:nvSpPr>
        <p:spPr>
          <a:xfrm>
            <a:off x="9077739" y="3644348"/>
            <a:ext cx="1139791" cy="4505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7461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FA7587A-395A-43DA-A230-21BB038B0C30}"/>
              </a:ext>
            </a:extLst>
          </p:cNvPr>
          <p:cNvSpPr txBox="1"/>
          <p:nvPr/>
        </p:nvSpPr>
        <p:spPr>
          <a:xfrm>
            <a:off x="662608" y="308258"/>
            <a:ext cx="110655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На клетчатой бумаге с размером клетки 1 см × 1 см изображена фигура. Найдите её площадь. Ответ дайте в квадратных сантиметрах.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CA8BBC6-EDB1-4EA8-9668-930A273AC9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608" y="1542636"/>
            <a:ext cx="4381405" cy="228724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1677F6-ABE6-4E8A-B0EC-4731580CFCB7}"/>
              </a:ext>
            </a:extLst>
          </p:cNvPr>
          <p:cNvSpPr txBox="1"/>
          <p:nvPr/>
        </p:nvSpPr>
        <p:spPr>
          <a:xfrm>
            <a:off x="6003235" y="1219470"/>
            <a:ext cx="42142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На рисунке изображен параллелограмм.</a:t>
            </a:r>
          </a:p>
          <a:p>
            <a:r>
              <a:rPr lang="ru-RU" dirty="0"/>
              <a:t>Смотри справочные материалы!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34141A4-E9BD-463F-8E25-74F300F3AE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4623" y="2130682"/>
            <a:ext cx="4866142" cy="2842763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B38C8E1-FBB1-4FBC-A9A9-BE9F3D26FC22}"/>
              </a:ext>
            </a:extLst>
          </p:cNvPr>
          <p:cNvSpPr/>
          <p:nvPr/>
        </p:nvSpPr>
        <p:spPr>
          <a:xfrm>
            <a:off x="9077739" y="3644348"/>
            <a:ext cx="1139791" cy="4505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0230466C-C7F0-4414-A247-D348D098648D}"/>
              </a:ext>
            </a:extLst>
          </p:cNvPr>
          <p:cNvCxnSpPr>
            <a:cxnSpLocks/>
          </p:cNvCxnSpPr>
          <p:nvPr/>
        </p:nvCxnSpPr>
        <p:spPr>
          <a:xfrm>
            <a:off x="1749287" y="1865801"/>
            <a:ext cx="0" cy="165927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E557F78-4AC8-4091-A734-6C27C1E4BA16}"/>
                  </a:ext>
                </a:extLst>
              </p:cNvPr>
              <p:cNvSpPr txBox="1"/>
              <p:nvPr/>
            </p:nvSpPr>
            <p:spPr>
              <a:xfrm>
                <a:off x="1951527" y="4973445"/>
                <a:ext cx="30495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=4∙7=28 (см.к</m:t>
                      </m:r>
                      <m:r>
                        <a:rPr lang="ru-RU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в)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E557F78-4AC8-4091-A734-6C27C1E4BA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1527" y="4973445"/>
                <a:ext cx="3049553" cy="369332"/>
              </a:xfrm>
              <a:prstGeom prst="rect">
                <a:avLst/>
              </a:prstGeom>
              <a:blipFill>
                <a:blip r:embed="rId4"/>
                <a:stretch>
                  <a:fillRect l="-1800" r="-3200" b="-35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9FAC81CB-5DB4-464A-BC04-5ED2A947268F}"/>
              </a:ext>
            </a:extLst>
          </p:cNvPr>
          <p:cNvSpPr txBox="1"/>
          <p:nvPr/>
        </p:nvSpPr>
        <p:spPr>
          <a:xfrm>
            <a:off x="2142701" y="3631096"/>
            <a:ext cx="821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 </a:t>
            </a:r>
            <a:r>
              <a:rPr lang="ru-RU" dirty="0" err="1"/>
              <a:t>кл</a:t>
            </a:r>
            <a:endParaRPr lang="ru-RU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FBF32F-60EF-4ADA-BC0F-C0CA645922C4}"/>
              </a:ext>
            </a:extLst>
          </p:cNvPr>
          <p:cNvSpPr txBox="1"/>
          <p:nvPr/>
        </p:nvSpPr>
        <p:spPr>
          <a:xfrm>
            <a:off x="1811109" y="2658079"/>
            <a:ext cx="1012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4 </a:t>
            </a:r>
            <a:r>
              <a:rPr lang="ru-RU" dirty="0" err="1"/>
              <a:t>кл</a:t>
            </a:r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104F3C-B8EA-406B-8A9F-04E6E7F091BF}"/>
              </a:ext>
            </a:extLst>
          </p:cNvPr>
          <p:cNvSpPr txBox="1"/>
          <p:nvPr/>
        </p:nvSpPr>
        <p:spPr>
          <a:xfrm>
            <a:off x="1391478" y="5923722"/>
            <a:ext cx="1091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Ответ: 28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67999A25-F575-46F1-B606-2A9370CCDAC3}"/>
              </a:ext>
            </a:extLst>
          </p:cNvPr>
          <p:cNvSpPr/>
          <p:nvPr/>
        </p:nvSpPr>
        <p:spPr>
          <a:xfrm>
            <a:off x="4678017" y="308258"/>
            <a:ext cx="1113183" cy="39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9D61D2ED-CF4F-456D-A28E-BA5783F06199}"/>
              </a:ext>
            </a:extLst>
          </p:cNvPr>
          <p:cNvSpPr/>
          <p:nvPr/>
        </p:nvSpPr>
        <p:spPr>
          <a:xfrm>
            <a:off x="1298713" y="5777948"/>
            <a:ext cx="1285461" cy="5378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3736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92992D-3679-4857-901B-33AAABCED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256" y="0"/>
            <a:ext cx="3733800" cy="1325563"/>
          </a:xfrm>
        </p:spPr>
        <p:txBody>
          <a:bodyPr/>
          <a:lstStyle/>
          <a:p>
            <a:r>
              <a:rPr lang="ru-RU" dirty="0"/>
              <a:t>Проверь себя: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3935B4-D390-414D-AF80-3A4270213CEA}"/>
              </a:ext>
            </a:extLst>
          </p:cNvPr>
          <p:cNvSpPr txBox="1"/>
          <p:nvPr/>
        </p:nvSpPr>
        <p:spPr>
          <a:xfrm>
            <a:off x="6599582" y="5318508"/>
            <a:ext cx="2663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/>
              <a:t>Ответ: 21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2873BF-2E48-4F81-AF1D-2AFDF5CD866A}"/>
              </a:ext>
            </a:extLst>
          </p:cNvPr>
          <p:cNvSpPr txBox="1"/>
          <p:nvPr/>
        </p:nvSpPr>
        <p:spPr>
          <a:xfrm>
            <a:off x="563217" y="1256503"/>
            <a:ext cx="110655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На клетчатой бумаге с размером клетки 1 см × 1 см изображена фигура. Найдите её площадь. Ответ дайте в квадратных сантиметрах.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BF73FD4-B7C0-4670-BACA-5A00FF5A9F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890" y="2582066"/>
            <a:ext cx="5056382" cy="208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064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8C1F6DC-3769-4B60-A17E-95A9C090F7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326" y="1458791"/>
            <a:ext cx="3817455" cy="34410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5A3803F-697E-4D0F-8B6E-473DD77B5EE0}"/>
              </a:ext>
            </a:extLst>
          </p:cNvPr>
          <p:cNvSpPr txBox="1"/>
          <p:nvPr/>
        </p:nvSpPr>
        <p:spPr>
          <a:xfrm>
            <a:off x="1245705" y="86225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Найдите тангенс угла AOB, изображенного на рисунке.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A346417-8B72-496D-8AC7-D48F3E3246AA}"/>
                  </a:ext>
                </a:extLst>
              </p:cNvPr>
              <p:cNvSpPr txBox="1"/>
              <p:nvPr/>
            </p:nvSpPr>
            <p:spPr>
              <a:xfrm>
                <a:off x="5234609" y="4283617"/>
                <a:ext cx="3374578" cy="5281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tg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противолежащий катет</m:t>
                            </m:r>
                          </m:num>
                          <m:den>
                            <m:r>
                              <a:rPr lang="ru-R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прилежащий катет</m:t>
                            </m:r>
                          </m:den>
                        </m:f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ru-R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𝐵𝐶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𝑂𝐶</m:t>
                            </m:r>
                          </m:den>
                        </m:f>
                      </m:e>
                    </m:func>
                  </m:oMath>
                </a14:m>
                <a:r>
                  <a:rPr lang="ru-RU" dirty="0"/>
                  <a:t>=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A346417-8B72-496D-8AC7-D48F3E3246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4609" y="4283617"/>
                <a:ext cx="3374578" cy="528158"/>
              </a:xfrm>
              <a:prstGeom prst="rect">
                <a:avLst/>
              </a:prstGeom>
              <a:blipFill>
                <a:blip r:embed="rId3"/>
                <a:stretch>
                  <a:fillRect l="-362" r="-542" b="-58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BB1BFF8D-E2F6-44D4-ACD6-85232624C2EC}"/>
              </a:ext>
            </a:extLst>
          </p:cNvPr>
          <p:cNvSpPr txBox="1"/>
          <p:nvPr/>
        </p:nvSpPr>
        <p:spPr>
          <a:xfrm>
            <a:off x="6361043" y="1262997"/>
            <a:ext cx="3307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Смотри справочные материалы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A799E61-388F-424C-BD5F-0F96F28F8B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1044" y="1632329"/>
            <a:ext cx="4094921" cy="2536531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76B3D65-7221-400F-A787-B82ED3FE1F59}"/>
              </a:ext>
            </a:extLst>
          </p:cNvPr>
          <p:cNvSpPr/>
          <p:nvPr/>
        </p:nvSpPr>
        <p:spPr>
          <a:xfrm>
            <a:off x="8641888" y="3507269"/>
            <a:ext cx="1124964" cy="5213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0258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166AF75-DF6E-4E0C-8526-D067E5F51AE0}"/>
              </a:ext>
            </a:extLst>
          </p:cNvPr>
          <p:cNvSpPr txBox="1"/>
          <p:nvPr/>
        </p:nvSpPr>
        <p:spPr>
          <a:xfrm>
            <a:off x="556590" y="295006"/>
            <a:ext cx="112113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effectLst/>
                <a:latin typeface="Arial" panose="020B0604020202020204" pitchFamily="34" charset="0"/>
              </a:rPr>
              <a:t>На клетчатой бумаге с размером клетки 1 см × 1 см изображена фигура. Найдите её площадь. Ответ дайте в квадратных сантиметрах.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378B568-729F-461D-A4B5-9ABB9A3205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642" y="1568519"/>
            <a:ext cx="3915523" cy="20360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E7BBC5-1486-44BD-8C81-E1BC1D89BF4B}"/>
              </a:ext>
            </a:extLst>
          </p:cNvPr>
          <p:cNvSpPr txBox="1"/>
          <p:nvPr/>
        </p:nvSpPr>
        <p:spPr>
          <a:xfrm>
            <a:off x="6096000" y="1431235"/>
            <a:ext cx="36234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На рисунке изображена трапеция. </a:t>
            </a:r>
          </a:p>
          <a:p>
            <a:r>
              <a:rPr lang="ru-RU" dirty="0"/>
              <a:t>Смотри справочные материалы!!!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44E1AF1-62D6-4889-9F87-641C02E7B4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1740" y="2714625"/>
            <a:ext cx="4908695" cy="2414112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32E87CA-8771-4D6D-8E06-788C2509957D}"/>
              </a:ext>
            </a:extLst>
          </p:cNvPr>
          <p:cNvSpPr/>
          <p:nvPr/>
        </p:nvSpPr>
        <p:spPr>
          <a:xfrm>
            <a:off x="8295861" y="3697357"/>
            <a:ext cx="1722782" cy="8746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7332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166AF75-DF6E-4E0C-8526-D067E5F51AE0}"/>
              </a:ext>
            </a:extLst>
          </p:cNvPr>
          <p:cNvSpPr txBox="1"/>
          <p:nvPr/>
        </p:nvSpPr>
        <p:spPr>
          <a:xfrm>
            <a:off x="556590" y="295006"/>
            <a:ext cx="112113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effectLst/>
                <a:latin typeface="Arial" panose="020B0604020202020204" pitchFamily="34" charset="0"/>
              </a:rPr>
              <a:t>На клетчатой бумаге с размером клетки 1 см × 1 см изображена фигура. Найдите её площадь. Ответ дайте в квадратных сантиметрах.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378B568-729F-461D-A4B5-9ABB9A3205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642" y="1568519"/>
            <a:ext cx="3915523" cy="20360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E7BBC5-1486-44BD-8C81-E1BC1D89BF4B}"/>
              </a:ext>
            </a:extLst>
          </p:cNvPr>
          <p:cNvSpPr txBox="1"/>
          <p:nvPr/>
        </p:nvSpPr>
        <p:spPr>
          <a:xfrm>
            <a:off x="6096000" y="1431235"/>
            <a:ext cx="36234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На рисунке изображена трапеция. </a:t>
            </a:r>
          </a:p>
          <a:p>
            <a:r>
              <a:rPr lang="ru-RU" dirty="0"/>
              <a:t>Смотри справочные материалы!!!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44E1AF1-62D6-4889-9F87-641C02E7B4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1740" y="2714625"/>
            <a:ext cx="4908695" cy="2414112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32E87CA-8771-4D6D-8E06-788C2509957D}"/>
              </a:ext>
            </a:extLst>
          </p:cNvPr>
          <p:cNvSpPr/>
          <p:nvPr/>
        </p:nvSpPr>
        <p:spPr>
          <a:xfrm>
            <a:off x="8295861" y="3697357"/>
            <a:ext cx="1722782" cy="8746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54BC0272-5AFB-4FCD-9D5F-FF38396D8679}"/>
              </a:ext>
            </a:extLst>
          </p:cNvPr>
          <p:cNvCxnSpPr/>
          <p:nvPr/>
        </p:nvCxnSpPr>
        <p:spPr>
          <a:xfrm>
            <a:off x="1258957" y="1775791"/>
            <a:ext cx="0" cy="155050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83FCE7E-4A19-4D3F-9181-1C664F235867}"/>
              </a:ext>
            </a:extLst>
          </p:cNvPr>
          <p:cNvSpPr txBox="1"/>
          <p:nvPr/>
        </p:nvSpPr>
        <p:spPr>
          <a:xfrm>
            <a:off x="1404730" y="2372139"/>
            <a:ext cx="689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4 </a:t>
            </a:r>
            <a:r>
              <a:rPr lang="ru-RU" dirty="0" err="1"/>
              <a:t>кл</a:t>
            </a:r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38EAD9-6DC4-4D77-99AA-B5D1409408A4}"/>
              </a:ext>
            </a:extLst>
          </p:cNvPr>
          <p:cNvSpPr txBox="1"/>
          <p:nvPr/>
        </p:nvSpPr>
        <p:spPr>
          <a:xfrm>
            <a:off x="1813273" y="3429000"/>
            <a:ext cx="996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9 </a:t>
            </a:r>
            <a:r>
              <a:rPr lang="ru-RU" dirty="0" err="1"/>
              <a:t>кл</a:t>
            </a:r>
            <a:endParaRPr lang="ru-RU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C27A6193-39D6-4896-A6B4-E8AB31301C94}"/>
              </a:ext>
            </a:extLst>
          </p:cNvPr>
          <p:cNvSpPr/>
          <p:nvPr/>
        </p:nvSpPr>
        <p:spPr>
          <a:xfrm>
            <a:off x="4916557" y="295006"/>
            <a:ext cx="1285460" cy="3808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0605248-4A61-4557-A177-78B665FCF1DC}"/>
              </a:ext>
            </a:extLst>
          </p:cNvPr>
          <p:cNvSpPr txBox="1"/>
          <p:nvPr/>
        </p:nvSpPr>
        <p:spPr>
          <a:xfrm>
            <a:off x="1813273" y="1431235"/>
            <a:ext cx="863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5 </a:t>
            </a:r>
            <a:r>
              <a:rPr lang="ru-RU" dirty="0" err="1"/>
              <a:t>кл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A9B979C-541F-4CC3-8BC9-EA3040883357}"/>
                  </a:ext>
                </a:extLst>
              </p:cNvPr>
              <p:cNvSpPr txBox="1"/>
              <p:nvPr/>
            </p:nvSpPr>
            <p:spPr>
              <a:xfrm>
                <a:off x="1138770" y="4578626"/>
                <a:ext cx="3553537" cy="5241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5+9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∙4=14∙2=28 (</m:t>
                      </m:r>
                      <m:r>
                        <a:rPr lang="ru-R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см.кв)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A9B979C-541F-4CC3-8BC9-EA30408833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8770" y="4578626"/>
                <a:ext cx="3553537" cy="52418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35BD433A-9007-4758-AF1C-F16CF84D1E30}"/>
              </a:ext>
            </a:extLst>
          </p:cNvPr>
          <p:cNvSpPr txBox="1"/>
          <p:nvPr/>
        </p:nvSpPr>
        <p:spPr>
          <a:xfrm>
            <a:off x="2308832" y="5950226"/>
            <a:ext cx="1091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Ответ: 28</a:t>
            </a:r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839AA2ED-3CC4-4DBF-99A0-EDE37422564E}"/>
              </a:ext>
            </a:extLst>
          </p:cNvPr>
          <p:cNvSpPr/>
          <p:nvPr/>
        </p:nvSpPr>
        <p:spPr>
          <a:xfrm>
            <a:off x="2308832" y="5950226"/>
            <a:ext cx="1091068" cy="3693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1584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92992D-3679-4857-901B-33AAABCED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256" y="0"/>
            <a:ext cx="3733800" cy="1325563"/>
          </a:xfrm>
        </p:spPr>
        <p:txBody>
          <a:bodyPr/>
          <a:lstStyle/>
          <a:p>
            <a:r>
              <a:rPr lang="ru-RU" dirty="0"/>
              <a:t>Проверь себя: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3935B4-D390-414D-AF80-3A4270213CEA}"/>
              </a:ext>
            </a:extLst>
          </p:cNvPr>
          <p:cNvSpPr txBox="1"/>
          <p:nvPr/>
        </p:nvSpPr>
        <p:spPr>
          <a:xfrm>
            <a:off x="6599582" y="5318508"/>
            <a:ext cx="2663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/>
              <a:t>Ответ: 35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2873BF-2E48-4F81-AF1D-2AFDF5CD866A}"/>
              </a:ext>
            </a:extLst>
          </p:cNvPr>
          <p:cNvSpPr txBox="1"/>
          <p:nvPr/>
        </p:nvSpPr>
        <p:spPr>
          <a:xfrm>
            <a:off x="563217" y="1256503"/>
            <a:ext cx="110655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На клетчатой бумаге с размером клетки 1 см × 1 см изображена фигура. Найдите её площадь. Ответ дайте в квадратных сантиметрах.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DB6BE4C-B212-4F28-8194-88B435FB63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181" y="2739961"/>
            <a:ext cx="4057132" cy="2495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467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6ECAE77-A22A-41F5-AA98-A447B6CF4768}"/>
              </a:ext>
            </a:extLst>
          </p:cNvPr>
          <p:cNvSpPr txBox="1"/>
          <p:nvPr/>
        </p:nvSpPr>
        <p:spPr>
          <a:xfrm>
            <a:off x="530087" y="327488"/>
            <a:ext cx="107872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На клетчатой бумаге с размером клетки 1см×1см изображена фигура. Найдите её площадь. Ответ дайте в квадратных сантиметрах.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4DADCDC-74DE-4CC4-A646-D922CB969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871" y="1627325"/>
            <a:ext cx="3795919" cy="2378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2F4E6E7-C1E2-426E-9DB1-0127D4182B0F}"/>
              </a:ext>
            </a:extLst>
          </p:cNvPr>
          <p:cNvSpPr txBox="1"/>
          <p:nvPr/>
        </p:nvSpPr>
        <p:spPr>
          <a:xfrm>
            <a:off x="6387548" y="1484243"/>
            <a:ext cx="36090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На рисунке изображен ромб.</a:t>
            </a:r>
          </a:p>
          <a:p>
            <a:r>
              <a:rPr lang="ru-RU" dirty="0"/>
              <a:t>Смотри справочные материалы!!!!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3E82332-F292-44BD-A0A9-B0E1D19BEB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3722" y="2630564"/>
            <a:ext cx="4890052" cy="2023979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DB45A02-A262-4A24-824D-8F0C08FA40EF}"/>
              </a:ext>
            </a:extLst>
          </p:cNvPr>
          <p:cNvSpPr/>
          <p:nvPr/>
        </p:nvSpPr>
        <p:spPr>
          <a:xfrm>
            <a:off x="7938052" y="3882887"/>
            <a:ext cx="1417983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0400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6ECAE77-A22A-41F5-AA98-A447B6CF4768}"/>
              </a:ext>
            </a:extLst>
          </p:cNvPr>
          <p:cNvSpPr txBox="1"/>
          <p:nvPr/>
        </p:nvSpPr>
        <p:spPr>
          <a:xfrm>
            <a:off x="530087" y="327488"/>
            <a:ext cx="107872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На клетчатой бумаге с размером клетки 1см×1см изображена фигура. Найдите её площадь. Ответ дайте в квадратных сантиметрах.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4DADCDC-74DE-4CC4-A646-D922CB969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871" y="1627325"/>
            <a:ext cx="3795919" cy="2378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2F4E6E7-C1E2-426E-9DB1-0127D4182B0F}"/>
              </a:ext>
            </a:extLst>
          </p:cNvPr>
          <p:cNvSpPr txBox="1"/>
          <p:nvPr/>
        </p:nvSpPr>
        <p:spPr>
          <a:xfrm>
            <a:off x="6387548" y="1484243"/>
            <a:ext cx="36090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На рисунке изображен ромб.</a:t>
            </a:r>
          </a:p>
          <a:p>
            <a:r>
              <a:rPr lang="ru-RU" dirty="0"/>
              <a:t>Смотри справочные материалы!!!!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3E82332-F292-44BD-A0A9-B0E1D19BEB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3722" y="2630564"/>
            <a:ext cx="4890052" cy="2023979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DB45A02-A262-4A24-824D-8F0C08FA40EF}"/>
              </a:ext>
            </a:extLst>
          </p:cNvPr>
          <p:cNvSpPr/>
          <p:nvPr/>
        </p:nvSpPr>
        <p:spPr>
          <a:xfrm>
            <a:off x="7938052" y="3882887"/>
            <a:ext cx="1417983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78AFCB8-F09B-498B-AA03-C148EC90F8E6}"/>
              </a:ext>
            </a:extLst>
          </p:cNvPr>
          <p:cNvSpPr/>
          <p:nvPr/>
        </p:nvSpPr>
        <p:spPr>
          <a:xfrm>
            <a:off x="4532243" y="327488"/>
            <a:ext cx="927653" cy="3218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3B62E107-4D19-408C-8902-C2F0BBDA4646}"/>
              </a:ext>
            </a:extLst>
          </p:cNvPr>
          <p:cNvCxnSpPr/>
          <p:nvPr/>
        </p:nvCxnSpPr>
        <p:spPr>
          <a:xfrm>
            <a:off x="1258957" y="2809461"/>
            <a:ext cx="327328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72AC409C-F8F9-4663-AC2A-5184682C151F}"/>
              </a:ext>
            </a:extLst>
          </p:cNvPr>
          <p:cNvCxnSpPr/>
          <p:nvPr/>
        </p:nvCxnSpPr>
        <p:spPr>
          <a:xfrm>
            <a:off x="2902226" y="1815548"/>
            <a:ext cx="0" cy="206733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173FB03-D01E-4D19-BEBE-A57C170420FB}"/>
              </a:ext>
            </a:extLst>
          </p:cNvPr>
          <p:cNvSpPr txBox="1"/>
          <p:nvPr/>
        </p:nvSpPr>
        <p:spPr>
          <a:xfrm>
            <a:off x="1835430" y="2526051"/>
            <a:ext cx="437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10 </a:t>
            </a:r>
            <a:r>
              <a:rPr lang="ru-RU" dirty="0" err="1"/>
              <a:t>кл</a:t>
            </a:r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31F6A51-93D0-4F97-A03B-E0724CDD9F09}"/>
              </a:ext>
            </a:extLst>
          </p:cNvPr>
          <p:cNvSpPr txBox="1"/>
          <p:nvPr/>
        </p:nvSpPr>
        <p:spPr>
          <a:xfrm>
            <a:off x="2636327" y="2341385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6  </a:t>
            </a:r>
            <a:r>
              <a:rPr lang="ru-RU" dirty="0" err="1"/>
              <a:t>кл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F9FFAC4-D38A-477F-8751-3A303AA72846}"/>
                  </a:ext>
                </a:extLst>
              </p:cNvPr>
              <p:cNvSpPr txBox="1"/>
              <p:nvPr/>
            </p:nvSpPr>
            <p:spPr>
              <a:xfrm>
                <a:off x="1723003" y="4581192"/>
                <a:ext cx="3394840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∙10∙6=5∙6=30(</m:t>
                      </m:r>
                      <m:r>
                        <a:rPr lang="ru-R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см.кв)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F9FFAC4-D38A-477F-8751-3A303AA728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3003" y="4581192"/>
                <a:ext cx="3394840" cy="51860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5EB814F8-2A6E-4CC4-9489-DA00F40F73AF}"/>
              </a:ext>
            </a:extLst>
          </p:cNvPr>
          <p:cNvSpPr txBox="1"/>
          <p:nvPr/>
        </p:nvSpPr>
        <p:spPr>
          <a:xfrm>
            <a:off x="1835430" y="5791200"/>
            <a:ext cx="1091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Ответ: 30</a:t>
            </a:r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53746D72-C03D-4035-9BF7-D387A8D004E6}"/>
              </a:ext>
            </a:extLst>
          </p:cNvPr>
          <p:cNvSpPr/>
          <p:nvPr/>
        </p:nvSpPr>
        <p:spPr>
          <a:xfrm>
            <a:off x="1723003" y="5675356"/>
            <a:ext cx="1378006" cy="5186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4895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92992D-3679-4857-901B-33AAABCED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256" y="0"/>
            <a:ext cx="3733800" cy="1325563"/>
          </a:xfrm>
        </p:spPr>
        <p:txBody>
          <a:bodyPr/>
          <a:lstStyle/>
          <a:p>
            <a:r>
              <a:rPr lang="ru-RU" dirty="0"/>
              <a:t>Проверь себя: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3935B4-D390-414D-AF80-3A4270213CEA}"/>
              </a:ext>
            </a:extLst>
          </p:cNvPr>
          <p:cNvSpPr txBox="1"/>
          <p:nvPr/>
        </p:nvSpPr>
        <p:spPr>
          <a:xfrm>
            <a:off x="6599582" y="5318508"/>
            <a:ext cx="2663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/>
              <a:t>Ответ: 18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2873BF-2E48-4F81-AF1D-2AFDF5CD866A}"/>
              </a:ext>
            </a:extLst>
          </p:cNvPr>
          <p:cNvSpPr txBox="1"/>
          <p:nvPr/>
        </p:nvSpPr>
        <p:spPr>
          <a:xfrm>
            <a:off x="563217" y="1256503"/>
            <a:ext cx="110655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На клетчатой бумаге с размером клетки 1 см × 1 см изображена фигура. Найдите её площадь. Ответ дайте в квадратных сантиметрах.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F5E02FA-22E1-408A-B47C-968F5C5450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194" y="2443162"/>
            <a:ext cx="3286725" cy="3255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556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7F56BBC-D243-478C-A23C-1A5591D15A98}"/>
              </a:ext>
            </a:extLst>
          </p:cNvPr>
          <p:cNvSpPr txBox="1"/>
          <p:nvPr/>
        </p:nvSpPr>
        <p:spPr>
          <a:xfrm>
            <a:off x="543338" y="439483"/>
            <a:ext cx="107475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На клетчатой бумаге с размером клетки 1×1 изображен прямоугольный треугольник. Найдите длину его большего катета.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B356F57-2C15-4F62-A943-A337C31B0E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338" y="1269931"/>
            <a:ext cx="3493190" cy="32683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049C0F0-7245-4101-BDBD-70F656AFCD01}"/>
              </a:ext>
            </a:extLst>
          </p:cNvPr>
          <p:cNvSpPr txBox="1"/>
          <p:nvPr/>
        </p:nvSpPr>
        <p:spPr>
          <a:xfrm>
            <a:off x="1311965" y="4056579"/>
            <a:ext cx="1987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катет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EA0675-0CB8-4FCD-92EA-1CEB1A78096B}"/>
              </a:ext>
            </a:extLst>
          </p:cNvPr>
          <p:cNvSpPr txBox="1"/>
          <p:nvPr/>
        </p:nvSpPr>
        <p:spPr>
          <a:xfrm rot="16200000">
            <a:off x="-324677" y="2611733"/>
            <a:ext cx="1987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катет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D4A754-231B-4133-9E86-BFC11F73C329}"/>
              </a:ext>
            </a:extLst>
          </p:cNvPr>
          <p:cNvSpPr txBox="1"/>
          <p:nvPr/>
        </p:nvSpPr>
        <p:spPr>
          <a:xfrm rot="2472954">
            <a:off x="1451111" y="2509032"/>
            <a:ext cx="2564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гипотенуза</a:t>
            </a:r>
          </a:p>
        </p:txBody>
      </p:sp>
    </p:spTree>
    <p:extLst>
      <p:ext uri="{BB962C8B-B14F-4D97-AF65-F5344CB8AC3E}">
        <p14:creationId xmlns:p14="http://schemas.microsoft.com/office/powerpoint/2010/main" val="42743789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7F56BBC-D243-478C-A23C-1A5591D15A98}"/>
              </a:ext>
            </a:extLst>
          </p:cNvPr>
          <p:cNvSpPr txBox="1"/>
          <p:nvPr/>
        </p:nvSpPr>
        <p:spPr>
          <a:xfrm>
            <a:off x="543338" y="439483"/>
            <a:ext cx="107475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На клетчатой бумаге с размером клетки 1×1 изображен прямоугольный треугольник. Найдите длину его большего катета.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B356F57-2C15-4F62-A943-A337C31B0E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338" y="1269931"/>
            <a:ext cx="3493190" cy="32683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049C0F0-7245-4101-BDBD-70F656AFCD01}"/>
              </a:ext>
            </a:extLst>
          </p:cNvPr>
          <p:cNvSpPr txBox="1"/>
          <p:nvPr/>
        </p:nvSpPr>
        <p:spPr>
          <a:xfrm>
            <a:off x="1311965" y="4056579"/>
            <a:ext cx="1987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катет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EA0675-0CB8-4FCD-92EA-1CEB1A78096B}"/>
              </a:ext>
            </a:extLst>
          </p:cNvPr>
          <p:cNvSpPr txBox="1"/>
          <p:nvPr/>
        </p:nvSpPr>
        <p:spPr>
          <a:xfrm rot="16200000">
            <a:off x="-324677" y="2611733"/>
            <a:ext cx="1987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катет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D4A754-231B-4133-9E86-BFC11F73C329}"/>
              </a:ext>
            </a:extLst>
          </p:cNvPr>
          <p:cNvSpPr txBox="1"/>
          <p:nvPr/>
        </p:nvSpPr>
        <p:spPr>
          <a:xfrm rot="2472954">
            <a:off x="1451111" y="2509032"/>
            <a:ext cx="2564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гипотенуза</a:t>
            </a:r>
          </a:p>
        </p:txBody>
      </p:sp>
      <p:sp>
        <p:nvSpPr>
          <p:cNvPr id="2" name="Овал 1">
            <a:extLst>
              <a:ext uri="{FF2B5EF4-FFF2-40B4-BE49-F238E27FC236}">
                <a16:creationId xmlns:a16="http://schemas.microsoft.com/office/drawing/2014/main" id="{0F0BE43B-092A-4B08-A408-BDD583CF5281}"/>
              </a:ext>
            </a:extLst>
          </p:cNvPr>
          <p:cNvSpPr/>
          <p:nvPr/>
        </p:nvSpPr>
        <p:spPr>
          <a:xfrm>
            <a:off x="1060174" y="4187687"/>
            <a:ext cx="5300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B5DD09EA-2C96-4BFF-8003-8603463A9281}"/>
              </a:ext>
            </a:extLst>
          </p:cNvPr>
          <p:cNvSpPr/>
          <p:nvPr/>
        </p:nvSpPr>
        <p:spPr>
          <a:xfrm>
            <a:off x="1549627" y="4187687"/>
            <a:ext cx="5300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41967D4E-AFA8-44E6-9B0A-8FA9D6D7D587}"/>
              </a:ext>
            </a:extLst>
          </p:cNvPr>
          <p:cNvSpPr/>
          <p:nvPr/>
        </p:nvSpPr>
        <p:spPr>
          <a:xfrm>
            <a:off x="2047461" y="4164827"/>
            <a:ext cx="5300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0A7C6343-BE6C-4913-BE06-0CAA7E3B9EB1}"/>
              </a:ext>
            </a:extLst>
          </p:cNvPr>
          <p:cNvSpPr/>
          <p:nvPr/>
        </p:nvSpPr>
        <p:spPr>
          <a:xfrm>
            <a:off x="2538669" y="4187687"/>
            <a:ext cx="5300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A311596F-D822-4437-8471-BD39511BBDBA}"/>
              </a:ext>
            </a:extLst>
          </p:cNvPr>
          <p:cNvSpPr/>
          <p:nvPr/>
        </p:nvSpPr>
        <p:spPr>
          <a:xfrm>
            <a:off x="2991876" y="4164827"/>
            <a:ext cx="5300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A5D43535-CC56-4D74-A75D-485987FEFD5E}"/>
              </a:ext>
            </a:extLst>
          </p:cNvPr>
          <p:cNvSpPr/>
          <p:nvPr/>
        </p:nvSpPr>
        <p:spPr>
          <a:xfrm>
            <a:off x="3426124" y="4187686"/>
            <a:ext cx="5300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EBB3EF-45D9-4CB8-8421-1146401E189B}"/>
              </a:ext>
            </a:extLst>
          </p:cNvPr>
          <p:cNvSpPr txBox="1"/>
          <p:nvPr/>
        </p:nvSpPr>
        <p:spPr>
          <a:xfrm>
            <a:off x="2047461" y="3723150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6 </a:t>
            </a:r>
            <a:r>
              <a:rPr lang="ru-RU" dirty="0" err="1"/>
              <a:t>кл</a:t>
            </a:r>
            <a:endParaRPr lang="ru-RU" dirty="0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6D9F5AB5-3E86-40FD-BB6B-4C62B6CD4D5A}"/>
              </a:ext>
            </a:extLst>
          </p:cNvPr>
          <p:cNvSpPr/>
          <p:nvPr/>
        </p:nvSpPr>
        <p:spPr>
          <a:xfrm>
            <a:off x="980204" y="3820450"/>
            <a:ext cx="5300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572319F8-9944-439C-AAF3-93034E658FD4}"/>
              </a:ext>
            </a:extLst>
          </p:cNvPr>
          <p:cNvSpPr/>
          <p:nvPr/>
        </p:nvSpPr>
        <p:spPr>
          <a:xfrm>
            <a:off x="1007165" y="3383281"/>
            <a:ext cx="5300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E7D40B28-4877-4DF9-9754-48DEDF260550}"/>
              </a:ext>
            </a:extLst>
          </p:cNvPr>
          <p:cNvSpPr/>
          <p:nvPr/>
        </p:nvSpPr>
        <p:spPr>
          <a:xfrm>
            <a:off x="1002977" y="2858401"/>
            <a:ext cx="5300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EB8A1861-9DD0-486D-A626-3535EA66032D}"/>
              </a:ext>
            </a:extLst>
          </p:cNvPr>
          <p:cNvSpPr/>
          <p:nvPr/>
        </p:nvSpPr>
        <p:spPr>
          <a:xfrm>
            <a:off x="1002976" y="2354517"/>
            <a:ext cx="5300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id="{41A5780C-D378-4C63-A2AC-B9F45051662D}"/>
              </a:ext>
            </a:extLst>
          </p:cNvPr>
          <p:cNvSpPr/>
          <p:nvPr/>
        </p:nvSpPr>
        <p:spPr>
          <a:xfrm>
            <a:off x="1002975" y="1929454"/>
            <a:ext cx="5300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1D43AA8-E4FE-4836-99BE-758A16BF0E8C}"/>
              </a:ext>
            </a:extLst>
          </p:cNvPr>
          <p:cNvSpPr txBox="1"/>
          <p:nvPr/>
        </p:nvSpPr>
        <p:spPr>
          <a:xfrm>
            <a:off x="270448" y="2169851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5  </a:t>
            </a:r>
            <a:r>
              <a:rPr lang="ru-RU" dirty="0" err="1"/>
              <a:t>кл</a:t>
            </a:r>
            <a:endParaRPr lang="ru-RU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733885-400A-4E7F-9F1C-80AD42D8B4B2}"/>
              </a:ext>
            </a:extLst>
          </p:cNvPr>
          <p:cNvSpPr txBox="1"/>
          <p:nvPr/>
        </p:nvSpPr>
        <p:spPr>
          <a:xfrm>
            <a:off x="5579165" y="3061252"/>
            <a:ext cx="974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Ответ: 6</a:t>
            </a:r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id="{25F3BCA1-59DB-49E0-B326-513D166EBD24}"/>
              </a:ext>
            </a:extLst>
          </p:cNvPr>
          <p:cNvSpPr/>
          <p:nvPr/>
        </p:nvSpPr>
        <p:spPr>
          <a:xfrm>
            <a:off x="5486400" y="2957128"/>
            <a:ext cx="1219200" cy="5248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DBC4E381-853C-4BA3-82E9-ED7ECCF942FD}"/>
              </a:ext>
            </a:extLst>
          </p:cNvPr>
          <p:cNvSpPr/>
          <p:nvPr/>
        </p:nvSpPr>
        <p:spPr>
          <a:xfrm>
            <a:off x="4558748" y="439483"/>
            <a:ext cx="410817" cy="3158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9194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92992D-3679-4857-901B-33AAABCED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256" y="0"/>
            <a:ext cx="3733800" cy="1325563"/>
          </a:xfrm>
        </p:spPr>
        <p:txBody>
          <a:bodyPr/>
          <a:lstStyle/>
          <a:p>
            <a:r>
              <a:rPr lang="ru-RU" dirty="0"/>
              <a:t>Проверь себя: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3935B4-D390-414D-AF80-3A4270213CEA}"/>
              </a:ext>
            </a:extLst>
          </p:cNvPr>
          <p:cNvSpPr txBox="1"/>
          <p:nvPr/>
        </p:nvSpPr>
        <p:spPr>
          <a:xfrm>
            <a:off x="6599582" y="5318508"/>
            <a:ext cx="2663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/>
              <a:t>Ответ: 7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4E021B-6D5E-4556-ACF4-C2BAA3AD5184}"/>
              </a:ext>
            </a:extLst>
          </p:cNvPr>
          <p:cNvSpPr txBox="1"/>
          <p:nvPr/>
        </p:nvSpPr>
        <p:spPr>
          <a:xfrm>
            <a:off x="722243" y="1238031"/>
            <a:ext cx="107475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На клетчатой бумаге с размером клетки 1×1 изображен прямоугольный треугольник. Найдите длину его большего катета.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08B9B50-E4BE-45BD-A0B5-1EBAD5B06D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429" y="2460770"/>
            <a:ext cx="3437283" cy="2711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126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E53BB96-E015-4E48-8C33-DD95DE760F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051" y="2138362"/>
            <a:ext cx="1704975" cy="25812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80AF031-9DB5-4738-A680-52D7810C400C}"/>
              </a:ext>
            </a:extLst>
          </p:cNvPr>
          <p:cNvSpPr txBox="1"/>
          <p:nvPr/>
        </p:nvSpPr>
        <p:spPr>
          <a:xfrm>
            <a:off x="1139686" y="513019"/>
            <a:ext cx="106282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На клетчатой бумаге с размером клетки 1×1 изображён треугольник ABC. Найдите длину его средней линии, параллельной стороне AC.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D871EF-ED8E-4F02-AED2-3D1757F62FCA}"/>
              </a:ext>
            </a:extLst>
          </p:cNvPr>
          <p:cNvSpPr txBox="1"/>
          <p:nvPr/>
        </p:nvSpPr>
        <p:spPr>
          <a:xfrm>
            <a:off x="5155095" y="1643270"/>
            <a:ext cx="3383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Смотри справочные материалы!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89CEB60-7859-4A61-865E-CB3CBC8C4A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2438" y="2339009"/>
            <a:ext cx="5493440" cy="264165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99C33C51-00AF-4F59-8CC8-D632C98AD31B}"/>
              </a:ext>
            </a:extLst>
          </p:cNvPr>
          <p:cNvSpPr/>
          <p:nvPr/>
        </p:nvSpPr>
        <p:spPr>
          <a:xfrm>
            <a:off x="7142922" y="3428999"/>
            <a:ext cx="1395215" cy="7454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651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8C1F6DC-3769-4B60-A17E-95A9C090F7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326" y="1458791"/>
            <a:ext cx="3817455" cy="34410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5A3803F-697E-4D0F-8B6E-473DD77B5EE0}"/>
              </a:ext>
            </a:extLst>
          </p:cNvPr>
          <p:cNvSpPr txBox="1"/>
          <p:nvPr/>
        </p:nvSpPr>
        <p:spPr>
          <a:xfrm>
            <a:off x="1245705" y="86225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Найдите тангенс угла AOB, изображенного на рисунке.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A346417-8B72-496D-8AC7-D48F3E3246AA}"/>
                  </a:ext>
                </a:extLst>
              </p:cNvPr>
              <p:cNvSpPr txBox="1"/>
              <p:nvPr/>
            </p:nvSpPr>
            <p:spPr>
              <a:xfrm>
                <a:off x="4890054" y="4770018"/>
                <a:ext cx="5819088" cy="5766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tg</m:t>
                        </m:r>
                      </m:fName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противолежащий катет</m:t>
                            </m:r>
                          </m:num>
                          <m:den>
                            <m:r>
                              <a:rPr lang="ru-RU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прилежащий катет</m:t>
                            </m:r>
                          </m:den>
                        </m:f>
                        <m:r>
                          <a:rPr lang="ru-RU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ru-RU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𝐵𝐶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𝑂𝐶</m:t>
                            </m:r>
                          </m:den>
                        </m:f>
                      </m:e>
                    </m:func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ru-RU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  <m:f>
                      <m:fPr>
                        <m:ctrlPr>
                          <a:rPr lang="ru-RU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ru-RU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=1,25</m:t>
                    </m:r>
                  </m:oMath>
                </a14:m>
                <a:r>
                  <a:rPr lang="ru-RU" sz="2000" dirty="0"/>
                  <a:t>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A346417-8B72-496D-8AC7-D48F3E3246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0054" y="4770018"/>
                <a:ext cx="5819088" cy="57663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BB1BFF8D-E2F6-44D4-ACD6-85232624C2EC}"/>
              </a:ext>
            </a:extLst>
          </p:cNvPr>
          <p:cNvSpPr txBox="1"/>
          <p:nvPr/>
        </p:nvSpPr>
        <p:spPr>
          <a:xfrm>
            <a:off x="6361043" y="1262997"/>
            <a:ext cx="3307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Смотри справочные материалы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A799E61-388F-424C-BD5F-0F96F28F8B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1044" y="1632329"/>
            <a:ext cx="4094921" cy="2536531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76B3D65-7221-400F-A787-B82ED3FE1F59}"/>
              </a:ext>
            </a:extLst>
          </p:cNvPr>
          <p:cNvSpPr/>
          <p:nvPr/>
        </p:nvSpPr>
        <p:spPr>
          <a:xfrm>
            <a:off x="8641888" y="3507269"/>
            <a:ext cx="1124964" cy="5213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C9EAF076-EC8C-4380-AA7E-2FF85A358DE3}"/>
              </a:ext>
            </a:extLst>
          </p:cNvPr>
          <p:cNvCxnSpPr>
            <a:cxnSpLocks/>
          </p:cNvCxnSpPr>
          <p:nvPr/>
        </p:nvCxnSpPr>
        <p:spPr>
          <a:xfrm>
            <a:off x="3207026" y="2407338"/>
            <a:ext cx="0" cy="191147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AA780140-5669-4648-933C-C4D504FE5505}"/>
              </a:ext>
            </a:extLst>
          </p:cNvPr>
          <p:cNvSpPr/>
          <p:nvPr/>
        </p:nvSpPr>
        <p:spPr>
          <a:xfrm>
            <a:off x="2809461" y="3921268"/>
            <a:ext cx="397548" cy="397548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уга 17">
            <a:extLst>
              <a:ext uri="{FF2B5EF4-FFF2-40B4-BE49-F238E27FC236}">
                <a16:creationId xmlns:a16="http://schemas.microsoft.com/office/drawing/2014/main" id="{75EFED0F-4BE8-41A4-83EA-77847FFEE561}"/>
              </a:ext>
            </a:extLst>
          </p:cNvPr>
          <p:cNvSpPr/>
          <p:nvPr/>
        </p:nvSpPr>
        <p:spPr>
          <a:xfrm>
            <a:off x="1709533" y="4028661"/>
            <a:ext cx="410804" cy="530086"/>
          </a:xfrm>
          <a:prstGeom prst="arc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214704B-95F0-4760-9590-58A6D0034EBA}"/>
              </a:ext>
            </a:extLst>
          </p:cNvPr>
          <p:cNvSpPr txBox="1"/>
          <p:nvPr/>
        </p:nvSpPr>
        <p:spPr>
          <a:xfrm>
            <a:off x="3008235" y="4397900"/>
            <a:ext cx="404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С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05E578-2061-4464-86AA-2DE9F1DED2A1}"/>
              </a:ext>
            </a:extLst>
          </p:cNvPr>
          <p:cNvSpPr txBox="1"/>
          <p:nvPr/>
        </p:nvSpPr>
        <p:spPr>
          <a:xfrm>
            <a:off x="3273290" y="2994992"/>
            <a:ext cx="728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 </a:t>
            </a:r>
            <a:r>
              <a:rPr lang="ru-RU" dirty="0"/>
              <a:t>КЛ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89006F-D4D8-4375-A155-EFF3472DD29E}"/>
              </a:ext>
            </a:extLst>
          </p:cNvPr>
          <p:cNvSpPr txBox="1"/>
          <p:nvPr/>
        </p:nvSpPr>
        <p:spPr>
          <a:xfrm>
            <a:off x="2120337" y="4664765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4 КЛ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430F51FB-A887-483A-899E-E8D487866632}"/>
              </a:ext>
            </a:extLst>
          </p:cNvPr>
          <p:cNvSpPr/>
          <p:nvPr/>
        </p:nvSpPr>
        <p:spPr>
          <a:xfrm>
            <a:off x="9654898" y="4770018"/>
            <a:ext cx="787222" cy="5766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0357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E53BB96-E015-4E48-8C33-DD95DE760F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051" y="2138362"/>
            <a:ext cx="1704975" cy="25812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80AF031-9DB5-4738-A680-52D7810C400C}"/>
              </a:ext>
            </a:extLst>
          </p:cNvPr>
          <p:cNvSpPr txBox="1"/>
          <p:nvPr/>
        </p:nvSpPr>
        <p:spPr>
          <a:xfrm>
            <a:off x="1139686" y="513019"/>
            <a:ext cx="106282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На клетчатой бумаге с размером клетки 1×1 изображён треугольник ABC. Найдите длину его средней линии, параллельной стороне AC.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D871EF-ED8E-4F02-AED2-3D1757F62FCA}"/>
              </a:ext>
            </a:extLst>
          </p:cNvPr>
          <p:cNvSpPr txBox="1"/>
          <p:nvPr/>
        </p:nvSpPr>
        <p:spPr>
          <a:xfrm>
            <a:off x="5155095" y="1643270"/>
            <a:ext cx="3383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Смотри справочные материалы!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89CEB60-7859-4A61-865E-CB3CBC8C4A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2438" y="2339009"/>
            <a:ext cx="5493440" cy="264165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99C33C51-00AF-4F59-8CC8-D632C98AD31B}"/>
              </a:ext>
            </a:extLst>
          </p:cNvPr>
          <p:cNvSpPr/>
          <p:nvPr/>
        </p:nvSpPr>
        <p:spPr>
          <a:xfrm>
            <a:off x="7142922" y="3428999"/>
            <a:ext cx="1395215" cy="7454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вал 1">
            <a:extLst>
              <a:ext uri="{FF2B5EF4-FFF2-40B4-BE49-F238E27FC236}">
                <a16:creationId xmlns:a16="http://schemas.microsoft.com/office/drawing/2014/main" id="{87B4C75C-EF94-4B99-9B0C-A40D29119BC6}"/>
              </a:ext>
            </a:extLst>
          </p:cNvPr>
          <p:cNvSpPr/>
          <p:nvPr/>
        </p:nvSpPr>
        <p:spPr>
          <a:xfrm>
            <a:off x="1311965" y="4452730"/>
            <a:ext cx="66261" cy="6626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AA845E1D-5F69-411A-A95F-C06C31F51EE7}"/>
              </a:ext>
            </a:extLst>
          </p:cNvPr>
          <p:cNvSpPr/>
          <p:nvPr/>
        </p:nvSpPr>
        <p:spPr>
          <a:xfrm>
            <a:off x="1593573" y="4436750"/>
            <a:ext cx="66261" cy="6626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8AC847AE-9662-4B59-809B-92684F90F7F5}"/>
              </a:ext>
            </a:extLst>
          </p:cNvPr>
          <p:cNvSpPr/>
          <p:nvPr/>
        </p:nvSpPr>
        <p:spPr>
          <a:xfrm>
            <a:off x="1875182" y="4452730"/>
            <a:ext cx="66261" cy="6626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FB505BE6-10CD-44EC-9581-76A1A3C544DD}"/>
              </a:ext>
            </a:extLst>
          </p:cNvPr>
          <p:cNvSpPr/>
          <p:nvPr/>
        </p:nvSpPr>
        <p:spPr>
          <a:xfrm>
            <a:off x="2178843" y="4452729"/>
            <a:ext cx="66261" cy="6626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0868D6-AAAA-4DBF-B276-6853B5AE9C50}"/>
              </a:ext>
            </a:extLst>
          </p:cNvPr>
          <p:cNvSpPr txBox="1"/>
          <p:nvPr/>
        </p:nvSpPr>
        <p:spPr>
          <a:xfrm>
            <a:off x="1473035" y="4067418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4 </a:t>
            </a:r>
            <a:r>
              <a:rPr lang="ru-RU" dirty="0" err="1"/>
              <a:t>кл</a:t>
            </a: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9D80D7-E9C6-4D91-86BE-C4F29F2B9D6A}"/>
              </a:ext>
            </a:extLst>
          </p:cNvPr>
          <p:cNvSpPr txBox="1"/>
          <p:nvPr/>
        </p:nvSpPr>
        <p:spPr>
          <a:xfrm>
            <a:off x="2615026" y="5194852"/>
            <a:ext cx="2337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Ср. линия = 4:2=2 (см)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991BDB-3C49-438D-974F-A9802CCB4125}"/>
              </a:ext>
            </a:extLst>
          </p:cNvPr>
          <p:cNvSpPr txBox="1"/>
          <p:nvPr/>
        </p:nvSpPr>
        <p:spPr>
          <a:xfrm>
            <a:off x="7328452" y="5459896"/>
            <a:ext cx="974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Ответ: 2</a:t>
            </a:r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A44F6C13-A5D0-4BD8-B55D-993EEB7330F5}"/>
              </a:ext>
            </a:extLst>
          </p:cNvPr>
          <p:cNvSpPr/>
          <p:nvPr/>
        </p:nvSpPr>
        <p:spPr>
          <a:xfrm>
            <a:off x="7239477" y="5379518"/>
            <a:ext cx="1202158" cy="46469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131DC4B0-0654-4E9C-A8D9-8DA7C233975D}"/>
              </a:ext>
            </a:extLst>
          </p:cNvPr>
          <p:cNvSpPr/>
          <p:nvPr/>
        </p:nvSpPr>
        <p:spPr>
          <a:xfrm>
            <a:off x="5155095" y="513019"/>
            <a:ext cx="437322" cy="3616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1901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92992D-3679-4857-901B-33AAABCED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256" y="0"/>
            <a:ext cx="3733800" cy="1325563"/>
          </a:xfrm>
        </p:spPr>
        <p:txBody>
          <a:bodyPr/>
          <a:lstStyle/>
          <a:p>
            <a:r>
              <a:rPr lang="ru-RU" dirty="0"/>
              <a:t>Проверь себя: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3935B4-D390-414D-AF80-3A4270213CEA}"/>
              </a:ext>
            </a:extLst>
          </p:cNvPr>
          <p:cNvSpPr txBox="1"/>
          <p:nvPr/>
        </p:nvSpPr>
        <p:spPr>
          <a:xfrm>
            <a:off x="6599582" y="5318508"/>
            <a:ext cx="2663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/>
              <a:t>Ответ: 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1893B7-3D56-46F2-9B35-7F868FF15852}"/>
              </a:ext>
            </a:extLst>
          </p:cNvPr>
          <p:cNvSpPr txBox="1"/>
          <p:nvPr/>
        </p:nvSpPr>
        <p:spPr>
          <a:xfrm>
            <a:off x="689112" y="1228636"/>
            <a:ext cx="106282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На клетчатой бумаге с размером клетки 1×1 изображён треугольник ABC. Найдите длину его средней линии, параллельной стороне AC.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27D42A5-3B6F-462E-B62F-7AA29F1393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177" y="2420809"/>
            <a:ext cx="3822632" cy="3439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978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D470CF6-15C8-4DDE-9B3F-DD77DC7A70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420" y="1869591"/>
            <a:ext cx="4351476" cy="27789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526B5F3-7994-4FF5-82A6-7D6E5E4E32CD}"/>
              </a:ext>
            </a:extLst>
          </p:cNvPr>
          <p:cNvSpPr txBox="1"/>
          <p:nvPr/>
        </p:nvSpPr>
        <p:spPr>
          <a:xfrm>
            <a:off x="715616" y="505744"/>
            <a:ext cx="981986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На клетчатой бумаге с размером клетки 1×1 изображён ромб. Найдите длину его большей диагонали.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88E31D-1E83-48A8-A645-7C9177315C0D}"/>
              </a:ext>
            </a:extLst>
          </p:cNvPr>
          <p:cNvSpPr txBox="1"/>
          <p:nvPr/>
        </p:nvSpPr>
        <p:spPr>
          <a:xfrm>
            <a:off x="6626088" y="1987826"/>
            <a:ext cx="37375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Диагональ – отрезок соединяющий </a:t>
            </a:r>
          </a:p>
          <a:p>
            <a:r>
              <a:rPr lang="ru-RU" dirty="0"/>
              <a:t>не соседние вершины.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5F29A560-9886-4AC8-BC63-39318D989A1D}"/>
              </a:ext>
            </a:extLst>
          </p:cNvPr>
          <p:cNvCxnSpPr/>
          <p:nvPr/>
        </p:nvCxnSpPr>
        <p:spPr>
          <a:xfrm>
            <a:off x="1417983" y="3259081"/>
            <a:ext cx="377686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5725F568-1AC0-4F74-917B-52BB0B05421E}"/>
              </a:ext>
            </a:extLst>
          </p:cNvPr>
          <p:cNvCxnSpPr/>
          <p:nvPr/>
        </p:nvCxnSpPr>
        <p:spPr>
          <a:xfrm>
            <a:off x="3284158" y="2093843"/>
            <a:ext cx="0" cy="231913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4A92136-0D2F-4F97-9829-D38467BA73F8}"/>
              </a:ext>
            </a:extLst>
          </p:cNvPr>
          <p:cNvSpPr txBox="1"/>
          <p:nvPr/>
        </p:nvSpPr>
        <p:spPr>
          <a:xfrm>
            <a:off x="6824870" y="3259081"/>
            <a:ext cx="2920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Красная диагональ больше.</a:t>
            </a:r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402F1878-4CDA-4A93-8283-63AA00B752CD}"/>
              </a:ext>
            </a:extLst>
          </p:cNvPr>
          <p:cNvSpPr/>
          <p:nvPr/>
        </p:nvSpPr>
        <p:spPr>
          <a:xfrm>
            <a:off x="1656522" y="3140299"/>
            <a:ext cx="45719" cy="72881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CB2B39C2-DD7A-4CF4-A6A2-CD72D1D3612F}"/>
              </a:ext>
            </a:extLst>
          </p:cNvPr>
          <p:cNvSpPr/>
          <p:nvPr/>
        </p:nvSpPr>
        <p:spPr>
          <a:xfrm>
            <a:off x="1917920" y="3144086"/>
            <a:ext cx="45719" cy="72881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C4D6E4C7-C872-4C7B-AF58-F37FAA39630D}"/>
              </a:ext>
            </a:extLst>
          </p:cNvPr>
          <p:cNvSpPr/>
          <p:nvPr/>
        </p:nvSpPr>
        <p:spPr>
          <a:xfrm>
            <a:off x="2282492" y="3115169"/>
            <a:ext cx="45719" cy="72881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55475DE5-AD62-4749-9DE1-821D229662CB}"/>
              </a:ext>
            </a:extLst>
          </p:cNvPr>
          <p:cNvSpPr/>
          <p:nvPr/>
        </p:nvSpPr>
        <p:spPr>
          <a:xfrm>
            <a:off x="2695563" y="3101917"/>
            <a:ext cx="45719" cy="72881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1BF14351-4E11-46EF-AAD1-BE362821EBE8}"/>
              </a:ext>
            </a:extLst>
          </p:cNvPr>
          <p:cNvSpPr/>
          <p:nvPr/>
        </p:nvSpPr>
        <p:spPr>
          <a:xfrm>
            <a:off x="3060533" y="3101916"/>
            <a:ext cx="45719" cy="72881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C3F48E31-C38F-4D96-9418-C5D5DC2E9C7A}"/>
              </a:ext>
            </a:extLst>
          </p:cNvPr>
          <p:cNvSpPr/>
          <p:nvPr/>
        </p:nvSpPr>
        <p:spPr>
          <a:xfrm>
            <a:off x="3493939" y="3073471"/>
            <a:ext cx="45719" cy="72881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id="{C0C87EFF-D124-436C-A12F-A350CB80EDEE}"/>
              </a:ext>
            </a:extLst>
          </p:cNvPr>
          <p:cNvSpPr/>
          <p:nvPr/>
        </p:nvSpPr>
        <p:spPr>
          <a:xfrm>
            <a:off x="3910128" y="3121789"/>
            <a:ext cx="45719" cy="72881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>
            <a:extLst>
              <a:ext uri="{FF2B5EF4-FFF2-40B4-BE49-F238E27FC236}">
                <a16:creationId xmlns:a16="http://schemas.microsoft.com/office/drawing/2014/main" id="{37CBDF85-F5BB-4E5C-A082-49D609195B5A}"/>
              </a:ext>
            </a:extLst>
          </p:cNvPr>
          <p:cNvSpPr/>
          <p:nvPr/>
        </p:nvSpPr>
        <p:spPr>
          <a:xfrm>
            <a:off x="4204879" y="3109911"/>
            <a:ext cx="45719" cy="72881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>
            <a:extLst>
              <a:ext uri="{FF2B5EF4-FFF2-40B4-BE49-F238E27FC236}">
                <a16:creationId xmlns:a16="http://schemas.microsoft.com/office/drawing/2014/main" id="{066C5271-921F-468B-9D33-6A7F3FD8E576}"/>
              </a:ext>
            </a:extLst>
          </p:cNvPr>
          <p:cNvSpPr/>
          <p:nvPr/>
        </p:nvSpPr>
        <p:spPr>
          <a:xfrm>
            <a:off x="4619191" y="3121789"/>
            <a:ext cx="45719" cy="72881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id="{FA9E8291-E819-42A7-8EB0-DB2B836E7C39}"/>
              </a:ext>
            </a:extLst>
          </p:cNvPr>
          <p:cNvSpPr/>
          <p:nvPr/>
        </p:nvSpPr>
        <p:spPr>
          <a:xfrm>
            <a:off x="4926708" y="3153994"/>
            <a:ext cx="45719" cy="72881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E985475-AD00-4995-A4E5-3020BBE59F2C}"/>
              </a:ext>
            </a:extLst>
          </p:cNvPr>
          <p:cNvSpPr txBox="1"/>
          <p:nvPr/>
        </p:nvSpPr>
        <p:spPr>
          <a:xfrm>
            <a:off x="2370410" y="3244334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10 </a:t>
            </a:r>
            <a:r>
              <a:rPr lang="ru-RU" dirty="0" err="1"/>
              <a:t>кл</a:t>
            </a:r>
            <a:endParaRPr lang="ru-RU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AA87EE-31D5-4E3A-BA76-573F59B9E85E}"/>
              </a:ext>
            </a:extLst>
          </p:cNvPr>
          <p:cNvSpPr txBox="1"/>
          <p:nvPr/>
        </p:nvSpPr>
        <p:spPr>
          <a:xfrm>
            <a:off x="6732104" y="4306957"/>
            <a:ext cx="1091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Ответ: 10</a:t>
            </a:r>
          </a:p>
        </p:txBody>
      </p:sp>
      <p:sp>
        <p:nvSpPr>
          <p:cNvPr id="24" name="Овал 23">
            <a:extLst>
              <a:ext uri="{FF2B5EF4-FFF2-40B4-BE49-F238E27FC236}">
                <a16:creationId xmlns:a16="http://schemas.microsoft.com/office/drawing/2014/main" id="{B40FC835-83F2-4F8E-B2B4-8921A79922E5}"/>
              </a:ext>
            </a:extLst>
          </p:cNvPr>
          <p:cNvSpPr/>
          <p:nvPr/>
        </p:nvSpPr>
        <p:spPr>
          <a:xfrm>
            <a:off x="6626088" y="4253337"/>
            <a:ext cx="1272208" cy="39523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54623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92992D-3679-4857-901B-33AAABCED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256" y="0"/>
            <a:ext cx="3733800" cy="1325563"/>
          </a:xfrm>
        </p:spPr>
        <p:txBody>
          <a:bodyPr/>
          <a:lstStyle/>
          <a:p>
            <a:r>
              <a:rPr lang="ru-RU" dirty="0"/>
              <a:t>Проверь себя: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3935B4-D390-414D-AF80-3A4270213CEA}"/>
              </a:ext>
            </a:extLst>
          </p:cNvPr>
          <p:cNvSpPr txBox="1"/>
          <p:nvPr/>
        </p:nvSpPr>
        <p:spPr>
          <a:xfrm>
            <a:off x="6599582" y="5318508"/>
            <a:ext cx="2663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/>
              <a:t>Ответ: 8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D6079D-FA1F-4CD9-9A9F-313C0D6443C9}"/>
              </a:ext>
            </a:extLst>
          </p:cNvPr>
          <p:cNvSpPr txBox="1"/>
          <p:nvPr/>
        </p:nvSpPr>
        <p:spPr>
          <a:xfrm>
            <a:off x="808381" y="1325563"/>
            <a:ext cx="981986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На клетчатой бумаге с размером клетки 1×1 изображён ромб. Найдите длину его большей диагонали.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7A50615-1F72-4DD7-8227-45259DA74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509" y="2930825"/>
            <a:ext cx="4260578" cy="2298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800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EF546C3-0EFA-42AD-8DBB-10C017C12489}"/>
              </a:ext>
            </a:extLst>
          </p:cNvPr>
          <p:cNvSpPr txBox="1"/>
          <p:nvPr/>
        </p:nvSpPr>
        <p:spPr>
          <a:xfrm>
            <a:off x="728870" y="399726"/>
            <a:ext cx="108270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effectLst/>
                <a:latin typeface="Arial" panose="020B0604020202020204" pitchFamily="34" charset="0"/>
              </a:rPr>
              <a:t>На клетчатой бумаге с размером клетки 1×1 изображена трапеция. Найдите длину её средней линии.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510E2CD-BB7A-4B0B-93B6-2792BDA85A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870" y="1663976"/>
            <a:ext cx="3485321" cy="25321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9DCCECF-36CF-45D4-BDC9-74CAD0241916}"/>
              </a:ext>
            </a:extLst>
          </p:cNvPr>
          <p:cNvSpPr txBox="1"/>
          <p:nvPr/>
        </p:nvSpPr>
        <p:spPr>
          <a:xfrm>
            <a:off x="5632174" y="1961322"/>
            <a:ext cx="3383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Смотри справочные материалы!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73635CB-5DBF-4829-89A5-4FCC6A113E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242" y="2485189"/>
            <a:ext cx="5616921" cy="2815680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88061BA-9894-4D66-A236-D0C6AA1ACAD4}"/>
              </a:ext>
            </a:extLst>
          </p:cNvPr>
          <p:cNvSpPr/>
          <p:nvPr/>
        </p:nvSpPr>
        <p:spPr>
          <a:xfrm>
            <a:off x="8229600" y="4196168"/>
            <a:ext cx="1908313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3238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EF546C3-0EFA-42AD-8DBB-10C017C12489}"/>
              </a:ext>
            </a:extLst>
          </p:cNvPr>
          <p:cNvSpPr txBox="1"/>
          <p:nvPr/>
        </p:nvSpPr>
        <p:spPr>
          <a:xfrm>
            <a:off x="728870" y="399726"/>
            <a:ext cx="108270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effectLst/>
                <a:latin typeface="Arial" panose="020B0604020202020204" pitchFamily="34" charset="0"/>
              </a:rPr>
              <a:t>На клетчатой бумаге с размером клетки 1×1 изображена трапеция. Найдите длину её средней линии.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510E2CD-BB7A-4B0B-93B6-2792BDA85A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870" y="1663976"/>
            <a:ext cx="3485321" cy="25321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9DCCECF-36CF-45D4-BDC9-74CAD0241916}"/>
              </a:ext>
            </a:extLst>
          </p:cNvPr>
          <p:cNvSpPr txBox="1"/>
          <p:nvPr/>
        </p:nvSpPr>
        <p:spPr>
          <a:xfrm>
            <a:off x="5632174" y="1961322"/>
            <a:ext cx="3383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Смотри справочные материалы!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73635CB-5DBF-4829-89A5-4FCC6A113E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242" y="2485189"/>
            <a:ext cx="5616921" cy="2815680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88061BA-9894-4D66-A236-D0C6AA1ACAD4}"/>
              </a:ext>
            </a:extLst>
          </p:cNvPr>
          <p:cNvSpPr/>
          <p:nvPr/>
        </p:nvSpPr>
        <p:spPr>
          <a:xfrm>
            <a:off x="8229600" y="4196168"/>
            <a:ext cx="1908313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вал 1">
            <a:extLst>
              <a:ext uri="{FF2B5EF4-FFF2-40B4-BE49-F238E27FC236}">
                <a16:creationId xmlns:a16="http://schemas.microsoft.com/office/drawing/2014/main" id="{DB765301-4117-40E7-B86C-10A3232310D8}"/>
              </a:ext>
            </a:extLst>
          </p:cNvPr>
          <p:cNvSpPr/>
          <p:nvPr/>
        </p:nvSpPr>
        <p:spPr>
          <a:xfrm>
            <a:off x="1391478" y="1762539"/>
            <a:ext cx="79513" cy="795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7DF96DB8-D7B9-4662-A0D6-560F182A334C}"/>
              </a:ext>
            </a:extLst>
          </p:cNvPr>
          <p:cNvSpPr/>
          <p:nvPr/>
        </p:nvSpPr>
        <p:spPr>
          <a:xfrm>
            <a:off x="1782417" y="1762539"/>
            <a:ext cx="79513" cy="795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7CDC9B9A-17FD-4424-8CC1-3C61B071D880}"/>
              </a:ext>
            </a:extLst>
          </p:cNvPr>
          <p:cNvSpPr/>
          <p:nvPr/>
        </p:nvSpPr>
        <p:spPr>
          <a:xfrm>
            <a:off x="2173356" y="1762539"/>
            <a:ext cx="79513" cy="795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2BA9BFE8-7225-420E-8652-179DAE3DE178}"/>
              </a:ext>
            </a:extLst>
          </p:cNvPr>
          <p:cNvSpPr/>
          <p:nvPr/>
        </p:nvSpPr>
        <p:spPr>
          <a:xfrm>
            <a:off x="2564295" y="1769571"/>
            <a:ext cx="79513" cy="795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6010EAE7-9623-458B-9E8A-9F5E5B8AE46E}"/>
              </a:ext>
            </a:extLst>
          </p:cNvPr>
          <p:cNvSpPr/>
          <p:nvPr/>
        </p:nvSpPr>
        <p:spPr>
          <a:xfrm>
            <a:off x="974034" y="3767540"/>
            <a:ext cx="79513" cy="795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4752E6BD-E5EF-43E6-B2ED-639AF0F745EF}"/>
              </a:ext>
            </a:extLst>
          </p:cNvPr>
          <p:cNvSpPr/>
          <p:nvPr/>
        </p:nvSpPr>
        <p:spPr>
          <a:xfrm>
            <a:off x="1431234" y="3754288"/>
            <a:ext cx="79513" cy="795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67D58A5D-2F47-4C55-8540-D2D489C57ED2}"/>
              </a:ext>
            </a:extLst>
          </p:cNvPr>
          <p:cNvSpPr/>
          <p:nvPr/>
        </p:nvSpPr>
        <p:spPr>
          <a:xfrm>
            <a:off x="1848677" y="3767539"/>
            <a:ext cx="79513" cy="795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DF028239-5E75-4726-ADD2-EF6F972B65B5}"/>
              </a:ext>
            </a:extLst>
          </p:cNvPr>
          <p:cNvSpPr/>
          <p:nvPr/>
        </p:nvSpPr>
        <p:spPr>
          <a:xfrm>
            <a:off x="2186607" y="3747597"/>
            <a:ext cx="79513" cy="795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C5960E5A-9971-4B9A-A524-E6E1197B69B3}"/>
              </a:ext>
            </a:extLst>
          </p:cNvPr>
          <p:cNvSpPr/>
          <p:nvPr/>
        </p:nvSpPr>
        <p:spPr>
          <a:xfrm>
            <a:off x="2594112" y="3714872"/>
            <a:ext cx="79513" cy="795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id="{E54F89FA-F37B-4CC5-8FCA-B6040AC5D280}"/>
              </a:ext>
            </a:extLst>
          </p:cNvPr>
          <p:cNvSpPr/>
          <p:nvPr/>
        </p:nvSpPr>
        <p:spPr>
          <a:xfrm>
            <a:off x="3031434" y="3728125"/>
            <a:ext cx="79513" cy="795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>
            <a:extLst>
              <a:ext uri="{FF2B5EF4-FFF2-40B4-BE49-F238E27FC236}">
                <a16:creationId xmlns:a16="http://schemas.microsoft.com/office/drawing/2014/main" id="{6ADB6629-28DC-48F8-84AB-D9809B4A52AA}"/>
              </a:ext>
            </a:extLst>
          </p:cNvPr>
          <p:cNvSpPr/>
          <p:nvPr/>
        </p:nvSpPr>
        <p:spPr>
          <a:xfrm>
            <a:off x="3359425" y="3728125"/>
            <a:ext cx="79513" cy="795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>
            <a:extLst>
              <a:ext uri="{FF2B5EF4-FFF2-40B4-BE49-F238E27FC236}">
                <a16:creationId xmlns:a16="http://schemas.microsoft.com/office/drawing/2014/main" id="{3392D48F-0DD9-466F-9938-BB70C2701303}"/>
              </a:ext>
            </a:extLst>
          </p:cNvPr>
          <p:cNvSpPr/>
          <p:nvPr/>
        </p:nvSpPr>
        <p:spPr>
          <a:xfrm>
            <a:off x="3713919" y="3747597"/>
            <a:ext cx="79513" cy="795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BBE0FA-AD0D-4FE2-A202-FD05450D271B}"/>
              </a:ext>
            </a:extLst>
          </p:cNvPr>
          <p:cNvSpPr txBox="1"/>
          <p:nvPr/>
        </p:nvSpPr>
        <p:spPr>
          <a:xfrm>
            <a:off x="503583" y="5168348"/>
            <a:ext cx="3557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Ср. линия = (4+8): 2= 12 : 2 = 6 (см)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DD96A4-583D-4578-A168-5883FC54DDB8}"/>
              </a:ext>
            </a:extLst>
          </p:cNvPr>
          <p:cNvSpPr txBox="1"/>
          <p:nvPr/>
        </p:nvSpPr>
        <p:spPr>
          <a:xfrm>
            <a:off x="4823791" y="6061956"/>
            <a:ext cx="974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Ответ: 6</a:t>
            </a:r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id="{37035718-A79D-494D-BC8F-0C9EB7254D19}"/>
              </a:ext>
            </a:extLst>
          </p:cNvPr>
          <p:cNvSpPr/>
          <p:nvPr/>
        </p:nvSpPr>
        <p:spPr>
          <a:xfrm>
            <a:off x="4757530" y="6029739"/>
            <a:ext cx="1099931" cy="4285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A3434E43-C634-4CBE-9268-255AF62759AD}"/>
              </a:ext>
            </a:extLst>
          </p:cNvPr>
          <p:cNvSpPr/>
          <p:nvPr/>
        </p:nvSpPr>
        <p:spPr>
          <a:xfrm>
            <a:off x="5102087" y="399726"/>
            <a:ext cx="437322" cy="3556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254C1F1-4AE9-426A-820B-20693CE1FD85}"/>
              </a:ext>
            </a:extLst>
          </p:cNvPr>
          <p:cNvSpPr txBox="1"/>
          <p:nvPr/>
        </p:nvSpPr>
        <p:spPr>
          <a:xfrm>
            <a:off x="1782417" y="1961322"/>
            <a:ext cx="781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4 </a:t>
            </a:r>
            <a:r>
              <a:rPr lang="ru-RU" dirty="0" err="1"/>
              <a:t>кл</a:t>
            </a:r>
            <a:endParaRPr lang="ru-RU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E9C046-D7BF-4A8B-A332-C5FD4C9E2906}"/>
              </a:ext>
            </a:extLst>
          </p:cNvPr>
          <p:cNvSpPr txBox="1"/>
          <p:nvPr/>
        </p:nvSpPr>
        <p:spPr>
          <a:xfrm>
            <a:off x="1928189" y="3952647"/>
            <a:ext cx="781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8 </a:t>
            </a:r>
            <a:r>
              <a:rPr lang="ru-RU" dirty="0" err="1"/>
              <a:t>кл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34786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92992D-3679-4857-901B-33AAABCED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256" y="0"/>
            <a:ext cx="3733800" cy="1325563"/>
          </a:xfrm>
        </p:spPr>
        <p:txBody>
          <a:bodyPr/>
          <a:lstStyle/>
          <a:p>
            <a:r>
              <a:rPr lang="ru-RU" dirty="0"/>
              <a:t>Проверь себя: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3935B4-D390-414D-AF80-3A4270213CEA}"/>
              </a:ext>
            </a:extLst>
          </p:cNvPr>
          <p:cNvSpPr txBox="1"/>
          <p:nvPr/>
        </p:nvSpPr>
        <p:spPr>
          <a:xfrm>
            <a:off x="6599582" y="5318508"/>
            <a:ext cx="2663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/>
              <a:t>Ответ: 8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2EFBAD-A39B-42FA-8EC1-B0B124D74E51}"/>
              </a:ext>
            </a:extLst>
          </p:cNvPr>
          <p:cNvSpPr txBox="1"/>
          <p:nvPr/>
        </p:nvSpPr>
        <p:spPr>
          <a:xfrm>
            <a:off x="682487" y="1325563"/>
            <a:ext cx="108270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effectLst/>
                <a:latin typeface="Arial" panose="020B0604020202020204" pitchFamily="34" charset="0"/>
              </a:rPr>
              <a:t>На клетчатой бумаге с размером клетки 1×1 изображена трапеция. Найдите длину её средней линии.</a:t>
            </a: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8DF14B5-D008-495F-910C-18A772B77E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631" y="2807000"/>
            <a:ext cx="4523567" cy="2511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948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92992D-3679-4857-901B-33AAABCED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256" y="0"/>
            <a:ext cx="3733800" cy="1325563"/>
          </a:xfrm>
        </p:spPr>
        <p:txBody>
          <a:bodyPr/>
          <a:lstStyle/>
          <a:p>
            <a:r>
              <a:rPr lang="ru-RU" dirty="0"/>
              <a:t>Проверь себя: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3935B4-D390-414D-AF80-3A4270213CEA}"/>
              </a:ext>
            </a:extLst>
          </p:cNvPr>
          <p:cNvSpPr txBox="1"/>
          <p:nvPr/>
        </p:nvSpPr>
        <p:spPr>
          <a:xfrm>
            <a:off x="6599582" y="5318508"/>
            <a:ext cx="2663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/>
              <a:t>Ответ: 3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C1D5A9F-543D-466F-9FD2-F9A8D6EBD5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262807"/>
            <a:ext cx="2769912" cy="290181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81078C2-9674-4DA3-9E77-868640A568F7}"/>
              </a:ext>
            </a:extLst>
          </p:cNvPr>
          <p:cNvSpPr txBox="1"/>
          <p:nvPr/>
        </p:nvSpPr>
        <p:spPr>
          <a:xfrm>
            <a:off x="838200" y="1170160"/>
            <a:ext cx="1005508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/>
              <a:t>Найдите тангенс угла AOB, изображенного на рисунке.</a:t>
            </a:r>
          </a:p>
        </p:txBody>
      </p:sp>
    </p:spTree>
    <p:extLst>
      <p:ext uri="{BB962C8B-B14F-4D97-AF65-F5344CB8AC3E}">
        <p14:creationId xmlns:p14="http://schemas.microsoft.com/office/powerpoint/2010/main" val="534587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99B767F-4110-4931-9556-B1928347F0F3}"/>
              </a:ext>
            </a:extLst>
          </p:cNvPr>
          <p:cNvSpPr txBox="1"/>
          <p:nvPr/>
        </p:nvSpPr>
        <p:spPr>
          <a:xfrm>
            <a:off x="503582" y="228745"/>
            <a:ext cx="113968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На клетчатой бумаге с размером клетки 1 см × 1 см отмечены точки А, В и С. Найдите расстояние от точки А до середины отрезка ВС. Ответ выразите в сантиметрах.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E32B6C8-27AD-4431-87B7-7DB40B1F6A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322" y="1764401"/>
            <a:ext cx="2948817" cy="35711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B8F82F3-7229-4ECC-8B4A-01C3B3CF78AB}"/>
              </a:ext>
            </a:extLst>
          </p:cNvPr>
          <p:cNvSpPr txBox="1"/>
          <p:nvPr/>
        </p:nvSpPr>
        <p:spPr>
          <a:xfrm>
            <a:off x="5552661" y="1775791"/>
            <a:ext cx="3259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Расстояние – перпендикуляр!!!</a:t>
            </a:r>
          </a:p>
        </p:txBody>
      </p:sp>
    </p:spTree>
    <p:extLst>
      <p:ext uri="{BB962C8B-B14F-4D97-AF65-F5344CB8AC3E}">
        <p14:creationId xmlns:p14="http://schemas.microsoft.com/office/powerpoint/2010/main" val="4051549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99B767F-4110-4931-9556-B1928347F0F3}"/>
              </a:ext>
            </a:extLst>
          </p:cNvPr>
          <p:cNvSpPr txBox="1"/>
          <p:nvPr/>
        </p:nvSpPr>
        <p:spPr>
          <a:xfrm>
            <a:off x="503582" y="228745"/>
            <a:ext cx="113968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На клетчатой бумаге с размером клетки 1 см × 1 см отмечены точки А, В и С. Найдите расстояние от точки А до середины отрезка ВС. Ответ выразите в сантиметрах.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E32B6C8-27AD-4431-87B7-7DB40B1F6A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322" y="1764401"/>
            <a:ext cx="2948817" cy="35711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B8F82F3-7229-4ECC-8B4A-01C3B3CF78AB}"/>
              </a:ext>
            </a:extLst>
          </p:cNvPr>
          <p:cNvSpPr txBox="1"/>
          <p:nvPr/>
        </p:nvSpPr>
        <p:spPr>
          <a:xfrm>
            <a:off x="5552661" y="1775791"/>
            <a:ext cx="3259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Расстояние – перпендикуляр!!!</a:t>
            </a: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009D82F7-AFDA-4CCD-8F33-3DBF9558F8A5}"/>
              </a:ext>
            </a:extLst>
          </p:cNvPr>
          <p:cNvCxnSpPr/>
          <p:nvPr/>
        </p:nvCxnSpPr>
        <p:spPr>
          <a:xfrm>
            <a:off x="1404730" y="2145123"/>
            <a:ext cx="0" cy="271842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6A62A5E1-A267-49F3-B7A1-3BBBB8D1AC2C}"/>
              </a:ext>
            </a:extLst>
          </p:cNvPr>
          <p:cNvCxnSpPr/>
          <p:nvPr/>
        </p:nvCxnSpPr>
        <p:spPr>
          <a:xfrm>
            <a:off x="1391478" y="3525078"/>
            <a:ext cx="177579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C76E578-2DAE-4116-A99E-E9EE424B0BDF}"/>
              </a:ext>
            </a:extLst>
          </p:cNvPr>
          <p:cNvSpPr/>
          <p:nvPr/>
        </p:nvSpPr>
        <p:spPr>
          <a:xfrm>
            <a:off x="1404730" y="3114261"/>
            <a:ext cx="437322" cy="437322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995004-0A99-4546-834B-BEEC2FCFF077}"/>
              </a:ext>
            </a:extLst>
          </p:cNvPr>
          <p:cNvSpPr txBox="1"/>
          <p:nvPr/>
        </p:nvSpPr>
        <p:spPr>
          <a:xfrm>
            <a:off x="2186609" y="3114261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4 </a:t>
            </a:r>
            <a:r>
              <a:rPr lang="ru-RU" dirty="0" err="1"/>
              <a:t>кл</a:t>
            </a:r>
            <a:endParaRPr lang="ru-RU" dirty="0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34F7E340-715B-461E-A5E7-46613A7FD900}"/>
              </a:ext>
            </a:extLst>
          </p:cNvPr>
          <p:cNvSpPr/>
          <p:nvPr/>
        </p:nvSpPr>
        <p:spPr>
          <a:xfrm>
            <a:off x="4863548" y="4532244"/>
            <a:ext cx="1080052" cy="5018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82FC50-4FB5-404F-8402-AED212911330}"/>
              </a:ext>
            </a:extLst>
          </p:cNvPr>
          <p:cNvSpPr txBox="1"/>
          <p:nvPr/>
        </p:nvSpPr>
        <p:spPr>
          <a:xfrm>
            <a:off x="4863548" y="2915478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4 </a:t>
            </a:r>
            <a:r>
              <a:rPr lang="ru-RU" dirty="0" err="1"/>
              <a:t>кл</a:t>
            </a:r>
            <a:r>
              <a:rPr lang="ru-RU" dirty="0"/>
              <a:t> х 1 см = 4 см</a:t>
            </a:r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04087CD9-B372-4E6A-B76C-2F015378B8C2}"/>
              </a:ext>
            </a:extLst>
          </p:cNvPr>
          <p:cNvSpPr/>
          <p:nvPr/>
        </p:nvSpPr>
        <p:spPr>
          <a:xfrm>
            <a:off x="6096000" y="2915478"/>
            <a:ext cx="781878" cy="3693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FFD3D72-7C25-4431-A1F9-253DE7A51808}"/>
              </a:ext>
            </a:extLst>
          </p:cNvPr>
          <p:cNvSpPr txBox="1"/>
          <p:nvPr/>
        </p:nvSpPr>
        <p:spPr>
          <a:xfrm>
            <a:off x="4863548" y="4598504"/>
            <a:ext cx="5759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Ответ: 4                                      </a:t>
            </a:r>
            <a:r>
              <a:rPr lang="ru-RU" dirty="0">
                <a:solidFill>
                  <a:srgbClr val="FF0000"/>
                </a:solidFill>
              </a:rPr>
              <a:t>!!! Без единиц измерения!!!</a:t>
            </a:r>
            <a:endParaRPr lang="ru-RU" dirty="0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7B5B642B-7D5B-4757-B2F7-E0201EC70E4A}"/>
              </a:ext>
            </a:extLst>
          </p:cNvPr>
          <p:cNvSpPr/>
          <p:nvPr/>
        </p:nvSpPr>
        <p:spPr>
          <a:xfrm>
            <a:off x="4505739" y="228744"/>
            <a:ext cx="1139687" cy="39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2004232-3CFC-4F93-9AF9-78A89118910B}"/>
              </a:ext>
            </a:extLst>
          </p:cNvPr>
          <p:cNvSpPr txBox="1"/>
          <p:nvPr/>
        </p:nvSpPr>
        <p:spPr>
          <a:xfrm>
            <a:off x="6467061" y="781878"/>
            <a:ext cx="415556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/>
              <a:t>Обратите внимание на размер клетки!!!</a:t>
            </a:r>
          </a:p>
        </p:txBody>
      </p:sp>
    </p:spTree>
    <p:extLst>
      <p:ext uri="{BB962C8B-B14F-4D97-AF65-F5344CB8AC3E}">
        <p14:creationId xmlns:p14="http://schemas.microsoft.com/office/powerpoint/2010/main" val="1197433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92992D-3679-4857-901B-33AAABCED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256" y="0"/>
            <a:ext cx="3733800" cy="1325563"/>
          </a:xfrm>
        </p:spPr>
        <p:txBody>
          <a:bodyPr/>
          <a:lstStyle/>
          <a:p>
            <a:r>
              <a:rPr lang="ru-RU" dirty="0"/>
              <a:t>Проверь себя: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3935B4-D390-414D-AF80-3A4270213CEA}"/>
              </a:ext>
            </a:extLst>
          </p:cNvPr>
          <p:cNvSpPr txBox="1"/>
          <p:nvPr/>
        </p:nvSpPr>
        <p:spPr>
          <a:xfrm>
            <a:off x="6599582" y="5318508"/>
            <a:ext cx="2663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/>
              <a:t>Ответ: 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80CB7D-9BFB-47C2-8C31-E69F1BDC4DA5}"/>
              </a:ext>
            </a:extLst>
          </p:cNvPr>
          <p:cNvSpPr txBox="1"/>
          <p:nvPr/>
        </p:nvSpPr>
        <p:spPr>
          <a:xfrm>
            <a:off x="356256" y="1222658"/>
            <a:ext cx="113968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На клетчатой бумаге с размером клетки 1 см × 1 см отмечены точки А, В и С. Найдите расстояние от точки А до середины отрезка ВС. Ответ выразите в сантиметрах.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A9B87A7-1AD3-4E51-9EE7-F469B50D9B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9065" y="2271712"/>
            <a:ext cx="2242517" cy="336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849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E800D10-8A90-4783-A3A5-10A8F6A88B26}"/>
              </a:ext>
            </a:extLst>
          </p:cNvPr>
          <p:cNvSpPr txBox="1"/>
          <p:nvPr/>
        </p:nvSpPr>
        <p:spPr>
          <a:xfrm>
            <a:off x="636104" y="334762"/>
            <a:ext cx="111185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На клетчатой бумаге с размером клетки 1 см × 1 см отмечены точки А, В и С. Найдите расстояние от точки А до прямой ВС. Ответ выразите в сантиметрах.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E70AFF3-DA43-4819-928F-4811059EE7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149" y="1335460"/>
            <a:ext cx="5024851" cy="348901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C4FB33E-C411-47FA-84E1-4F8EDCDC4799}"/>
              </a:ext>
            </a:extLst>
          </p:cNvPr>
          <p:cNvSpPr txBox="1"/>
          <p:nvPr/>
        </p:nvSpPr>
        <p:spPr>
          <a:xfrm>
            <a:off x="7262191" y="2120348"/>
            <a:ext cx="3449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Расстояние – перпендикуляр!!!!</a:t>
            </a:r>
          </a:p>
        </p:txBody>
      </p:sp>
    </p:spTree>
    <p:extLst>
      <p:ext uri="{BB962C8B-B14F-4D97-AF65-F5344CB8AC3E}">
        <p14:creationId xmlns:p14="http://schemas.microsoft.com/office/powerpoint/2010/main" val="3166654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E800D10-8A90-4783-A3A5-10A8F6A88B26}"/>
              </a:ext>
            </a:extLst>
          </p:cNvPr>
          <p:cNvSpPr txBox="1"/>
          <p:nvPr/>
        </p:nvSpPr>
        <p:spPr>
          <a:xfrm>
            <a:off x="636104" y="334762"/>
            <a:ext cx="111185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На клетчатой бумаге с размером клетки 1 см × 1 см отмечены точки А, В и С. Найдите расстояние от точки А до прямой ВС. Ответ выразите в сантиметрах.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E70AFF3-DA43-4819-928F-4811059EE7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149" y="1335460"/>
            <a:ext cx="5024851" cy="348901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C4FB33E-C411-47FA-84E1-4F8EDCDC4799}"/>
              </a:ext>
            </a:extLst>
          </p:cNvPr>
          <p:cNvSpPr txBox="1"/>
          <p:nvPr/>
        </p:nvSpPr>
        <p:spPr>
          <a:xfrm>
            <a:off x="7262191" y="2120348"/>
            <a:ext cx="3449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Расстояние – перпендикуляр!!!!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A99291F9-8AE1-4A2C-BF95-490C82258C75}"/>
              </a:ext>
            </a:extLst>
          </p:cNvPr>
          <p:cNvCxnSpPr/>
          <p:nvPr/>
        </p:nvCxnSpPr>
        <p:spPr>
          <a:xfrm>
            <a:off x="1603513" y="2888974"/>
            <a:ext cx="394914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70A20B31-1AF2-4FE6-8074-216FE35E4D6E}"/>
              </a:ext>
            </a:extLst>
          </p:cNvPr>
          <p:cNvCxnSpPr/>
          <p:nvPr/>
        </p:nvCxnSpPr>
        <p:spPr>
          <a:xfrm>
            <a:off x="5035826" y="2888974"/>
            <a:ext cx="0" cy="103366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720399F4-1922-40F7-8AF9-1E43C78D8345}"/>
              </a:ext>
            </a:extLst>
          </p:cNvPr>
          <p:cNvSpPr/>
          <p:nvPr/>
        </p:nvSpPr>
        <p:spPr>
          <a:xfrm>
            <a:off x="4532243" y="2888974"/>
            <a:ext cx="530087" cy="5300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469D968-9AA9-4E70-A0B0-1642B29E7B91}"/>
              </a:ext>
            </a:extLst>
          </p:cNvPr>
          <p:cNvSpPr txBox="1"/>
          <p:nvPr/>
        </p:nvSpPr>
        <p:spPr>
          <a:xfrm>
            <a:off x="5092926" y="3283099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 </a:t>
            </a:r>
            <a:r>
              <a:rPr lang="ru-RU" dirty="0" err="1"/>
              <a:t>кл</a:t>
            </a:r>
            <a:endParaRPr lang="ru-R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FAD0E6-C6A9-4F3E-9558-CA2D9D078298}"/>
              </a:ext>
            </a:extLst>
          </p:cNvPr>
          <p:cNvSpPr txBox="1"/>
          <p:nvPr/>
        </p:nvSpPr>
        <p:spPr>
          <a:xfrm>
            <a:off x="7103165" y="3429000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 </a:t>
            </a:r>
            <a:r>
              <a:rPr lang="ru-RU" dirty="0" err="1"/>
              <a:t>кл</a:t>
            </a:r>
            <a:r>
              <a:rPr lang="ru-RU" dirty="0"/>
              <a:t> х 1 см = 2 см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016D89B-99CB-4348-A1FF-AB53ED020F13}"/>
              </a:ext>
            </a:extLst>
          </p:cNvPr>
          <p:cNvSpPr/>
          <p:nvPr/>
        </p:nvSpPr>
        <p:spPr>
          <a:xfrm>
            <a:off x="4651513" y="334762"/>
            <a:ext cx="1126435" cy="3676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126265-EEE7-48CC-A80D-987864B90CF7}"/>
              </a:ext>
            </a:extLst>
          </p:cNvPr>
          <p:cNvSpPr txBox="1"/>
          <p:nvPr/>
        </p:nvSpPr>
        <p:spPr>
          <a:xfrm>
            <a:off x="6864626" y="5115339"/>
            <a:ext cx="974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Ответ: 2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9D845026-B554-45AA-A59B-F9AB0535BADF}"/>
              </a:ext>
            </a:extLst>
          </p:cNvPr>
          <p:cNvSpPr/>
          <p:nvPr/>
        </p:nvSpPr>
        <p:spPr>
          <a:xfrm>
            <a:off x="6732104" y="4937586"/>
            <a:ext cx="1298713" cy="668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9450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1189</Words>
  <Application>Microsoft Office PowerPoint</Application>
  <PresentationFormat>Широкоэкранный</PresentationFormat>
  <Paragraphs>142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1" baseType="lpstr">
      <vt:lpstr>Arial</vt:lpstr>
      <vt:lpstr>Calibri</vt:lpstr>
      <vt:lpstr>Calibri Light</vt:lpstr>
      <vt:lpstr>Cambria Math</vt:lpstr>
      <vt:lpstr>Тема Office</vt:lpstr>
      <vt:lpstr>Геометрия. Задание 18.</vt:lpstr>
      <vt:lpstr>Презентация PowerPoint</vt:lpstr>
      <vt:lpstr>Презентация PowerPoint</vt:lpstr>
      <vt:lpstr>Проверь себя:</vt:lpstr>
      <vt:lpstr>Презентация PowerPoint</vt:lpstr>
      <vt:lpstr>Презентация PowerPoint</vt:lpstr>
      <vt:lpstr>Проверь себя:</vt:lpstr>
      <vt:lpstr>Презентация PowerPoint</vt:lpstr>
      <vt:lpstr>Презентация PowerPoint</vt:lpstr>
      <vt:lpstr>Проверь себя:</vt:lpstr>
      <vt:lpstr>Презентация PowerPoint</vt:lpstr>
      <vt:lpstr>Презентация PowerPoint</vt:lpstr>
      <vt:lpstr>Проверь себя:</vt:lpstr>
      <vt:lpstr>Презентация PowerPoint</vt:lpstr>
      <vt:lpstr>Презентация PowerPoint</vt:lpstr>
      <vt:lpstr>Проверь себя:</vt:lpstr>
      <vt:lpstr>Презентация PowerPoint</vt:lpstr>
      <vt:lpstr>Презентация PowerPoint</vt:lpstr>
      <vt:lpstr>Проверь себя:</vt:lpstr>
      <vt:lpstr>Презентация PowerPoint</vt:lpstr>
      <vt:lpstr>Презентация PowerPoint</vt:lpstr>
      <vt:lpstr>Проверь себя:</vt:lpstr>
      <vt:lpstr>Презентация PowerPoint</vt:lpstr>
      <vt:lpstr>Презентация PowerPoint</vt:lpstr>
      <vt:lpstr>Проверь себя:</vt:lpstr>
      <vt:lpstr>Презентация PowerPoint</vt:lpstr>
      <vt:lpstr>Презентация PowerPoint</vt:lpstr>
      <vt:lpstr>Проверь себя:</vt:lpstr>
      <vt:lpstr>Презентация PowerPoint</vt:lpstr>
      <vt:lpstr>Презентация PowerPoint</vt:lpstr>
      <vt:lpstr>Проверь себя:</vt:lpstr>
      <vt:lpstr>Презентация PowerPoint</vt:lpstr>
      <vt:lpstr>Проверь себя:</vt:lpstr>
      <vt:lpstr>Презентация PowerPoint</vt:lpstr>
      <vt:lpstr>Презентация PowerPoint</vt:lpstr>
      <vt:lpstr>Проверь себя: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Геометрия. Задание 18.</dc:title>
  <dc:creator>Лариса Крендясова</dc:creator>
  <cp:lastModifiedBy>Лариса Крендясова</cp:lastModifiedBy>
  <cp:revision>3</cp:revision>
  <dcterms:created xsi:type="dcterms:W3CDTF">2022-04-06T15:49:10Z</dcterms:created>
  <dcterms:modified xsi:type="dcterms:W3CDTF">2022-04-09T17:57:07Z</dcterms:modified>
</cp:coreProperties>
</file>